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1.xml" ContentType="application/vnd.openxmlformats-officedocument.drawingml.chartshapes+xml"/>
  <Override PartName="/ppt/drawings/drawing2.xml" ContentType="application/vnd.openxmlformats-officedocument.drawingml.chartshapes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7" r:id="rId3"/>
    <p:sldId id="268" r:id="rId4"/>
    <p:sldId id="274" r:id="rId5"/>
    <p:sldId id="263" r:id="rId6"/>
    <p:sldId id="264" r:id="rId7"/>
    <p:sldId id="275" r:id="rId8"/>
    <p:sldId id="271" r:id="rId9"/>
  </p:sldIdLst>
  <p:sldSz cx="9144000" cy="6858000" type="screen4x3"/>
  <p:notesSz cx="6761163" cy="9942513"/>
  <p:defaultTextStyle>
    <a:defPPr>
      <a:defRPr lang="uk-U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ECAF"/>
    <a:srgbClr val="FFD347"/>
    <a:srgbClr val="800000"/>
    <a:srgbClr val="990000"/>
    <a:srgbClr val="39E741"/>
    <a:srgbClr val="64CE52"/>
    <a:srgbClr val="0020C0"/>
    <a:srgbClr val="8FC7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6987" autoAdjust="0"/>
  </p:normalViewPr>
  <p:slideViewPr>
    <p:cSldViewPr>
      <p:cViewPr varScale="1">
        <p:scale>
          <a:sx n="90" d="100"/>
          <a:sy n="90" d="100"/>
        </p:scale>
        <p:origin x="-100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35"/>
  <c:chart>
    <c:autoTitleDeleted val="1"/>
    <c:view3D>
      <c:rotX val="75"/>
      <c:rotY val="168"/>
      <c:rAngAx val="1"/>
    </c:view3D>
    <c:plotArea>
      <c:layout>
        <c:manualLayout>
          <c:layoutTarget val="inner"/>
          <c:xMode val="edge"/>
          <c:yMode val="edge"/>
          <c:x val="0.20634694549721513"/>
          <c:y val="0.18318838238295193"/>
          <c:w val="0.44224190375537858"/>
          <c:h val="0.4284477480875905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 w="28575">
              <a:solidFill>
                <a:schemeClr val="bg1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c:spPr>
          <c:dLbls>
            <c:dLbl>
              <c:idx val="0"/>
              <c:layout>
                <c:manualLayout>
                  <c:x val="8.7384550739875288E-3"/>
                  <c:y val="-0.26229441984577045"/>
                </c:manualLayout>
              </c:layout>
              <c:tx>
                <c:rich>
                  <a:bodyPr/>
                  <a:lstStyle/>
                  <a:p>
                    <a:r>
                      <a:rPr lang="en-US" sz="1000" b="1" i="1" dirty="0" smtClean="0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a:t>Economic growth </a:t>
                    </a:r>
                    <a:endParaRPr lang="en-US" sz="1200" b="1" dirty="0">
                      <a:solidFill>
                        <a:schemeClr val="bg1"/>
                      </a:solidFill>
                    </a:endParaRPr>
                  </a:p>
                </c:rich>
              </c:tx>
              <c:showVal val="1"/>
              <c:showCatName val="1"/>
              <c:showPercent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0290923058477688"/>
                  <c:y val="-0.13785117527379767"/>
                </c:manualLayout>
              </c:layout>
              <c:tx>
                <c:rich>
                  <a:bodyPr/>
                  <a:lstStyle/>
                  <a:p>
                    <a:r>
                      <a:rPr lang="en-US" sz="1000" b="1" i="1" dirty="0" smtClean="0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a:t>Investment</a:t>
                    </a:r>
                    <a:endParaRPr lang="en-US" sz="1200" b="1" i="1" dirty="0" smtClean="0">
                      <a:solidFill>
                        <a:schemeClr val="accent2">
                          <a:lumMod val="75000"/>
                        </a:schemeClr>
                      </a:solidFill>
                    </a:endParaRPr>
                  </a:p>
                </c:rich>
              </c:tx>
              <c:showVal val="1"/>
              <c:showCatName val="1"/>
              <c:showPercent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3027060751253347"/>
                  <c:y val="-9.5925617011013764E-2"/>
                </c:manualLayout>
              </c:layout>
              <c:tx>
                <c:rich>
                  <a:bodyPr/>
                  <a:lstStyle/>
                  <a:p>
                    <a:r>
                      <a:rPr lang="en-US" sz="1000" b="1" i="1" dirty="0" smtClean="0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a:t>Elimination of corruption</a:t>
                    </a:r>
                    <a:endParaRPr lang="en-US" dirty="0"/>
                  </a:p>
                </c:rich>
              </c:tx>
              <c:showVal val="1"/>
              <c:showCatName val="1"/>
              <c:showPercent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19887898151396347"/>
                  <c:y val="5.4989309368178259E-2"/>
                </c:manualLayout>
              </c:layout>
              <c:tx>
                <c:rich>
                  <a:bodyPr/>
                  <a:lstStyle/>
                  <a:p>
                    <a:pPr>
                      <a:defRPr lang="de-DE" sz="900" b="1" i="1">
                        <a:solidFill>
                          <a:schemeClr val="accent2">
                            <a:lumMod val="75000"/>
                          </a:schemeClr>
                        </a:solidFill>
                      </a:defRPr>
                    </a:pPr>
                    <a:r>
                      <a:rPr lang="en-US" sz="1000" b="1" i="1" dirty="0" smtClean="0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a:t>Tax revenues</a:t>
                    </a:r>
                    <a:endParaRPr lang="en-US" sz="1000" dirty="0"/>
                  </a:p>
                </c:rich>
              </c:tx>
              <c:spPr/>
              <c:showVal val="1"/>
              <c:showCatName val="1"/>
              <c:showPercent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3.8136024211869755E-2"/>
                  <c:y val="0.18114700205991871"/>
                </c:manualLayout>
              </c:layout>
              <c:tx>
                <c:rich>
                  <a:bodyPr/>
                  <a:lstStyle/>
                  <a:p>
                    <a:r>
                      <a:rPr lang="en-US" sz="1000" b="1" i="1" dirty="0" smtClean="0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a:t>De-shadowing  of business</a:t>
                    </a:r>
                    <a:endParaRPr lang="en-US" dirty="0"/>
                  </a:p>
                </c:rich>
              </c:tx>
              <c:showVal val="1"/>
              <c:showCatName val="1"/>
              <c:showPercent val="1"/>
              <c:extLst>
                <c:ext xmlns:c15="http://schemas.microsoft.com/office/drawing/2012/chart" uri="{CE6537A1-D6FC-4f65-9D91-7224C49458BB}">
                  <c15:layout>
                    <c:manualLayout>
                      <c:w val="0.23394020364014653"/>
                      <c:h val="8.6336310412756842E-2"/>
                    </c:manualLayout>
                  </c15:layout>
                </c:ext>
              </c:extLst>
            </c:dLbl>
            <c:dLbl>
              <c:idx val="5"/>
              <c:layout>
                <c:manualLayout>
                  <c:x val="-0.38463101650395737"/>
                  <c:y val="4.5033610171482996E-2"/>
                </c:manualLayout>
              </c:layout>
              <c:tx>
                <c:rich>
                  <a:bodyPr/>
                  <a:lstStyle/>
                  <a:p>
                    <a:r>
                      <a:rPr lang="en-US" sz="1000" b="1" i="1" dirty="0" smtClean="0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a:t>Reducing government spending</a:t>
                    </a:r>
                    <a:endParaRPr lang="en-US" sz="1050" dirty="0"/>
                  </a:p>
                </c:rich>
              </c:tx>
              <c:showVal val="1"/>
              <c:showCatName val="1"/>
              <c:showPercent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de-DE" sz="1000" b="1" i="1">
                    <a:solidFill>
                      <a:schemeClr val="accent2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Val val="1"/>
            <c:showCatName val="1"/>
            <c:showPercent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Зростання економіки</c:v>
                </c:pt>
                <c:pt idx="1">
                  <c:v>Інвестиції</c:v>
                </c:pt>
                <c:pt idx="2">
                  <c:v>Ліквідація корупції</c:v>
                </c:pt>
                <c:pt idx="3">
                  <c:v>Податкові надходження</c:v>
                </c:pt>
                <c:pt idx="4">
                  <c:v>Детенізація бізнесу</c:v>
                </c:pt>
                <c:pt idx="5">
                  <c:v>Зменшення державних видатків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53.1</c:v>
                </c:pt>
                <c:pt idx="1">
                  <c:v>31.8</c:v>
                </c:pt>
                <c:pt idx="2">
                  <c:v>10.6</c:v>
                </c:pt>
                <c:pt idx="3">
                  <c:v>2.1</c:v>
                </c:pt>
                <c:pt idx="4">
                  <c:v>2.1</c:v>
                </c:pt>
                <c:pt idx="5">
                  <c:v>0.2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  <c:dispBlanksAs val="zero"/>
  </c:chart>
  <c:spPr>
    <a:gradFill>
      <a:gsLst>
        <a:gs pos="0">
          <a:schemeClr val="accent1">
            <a:lumMod val="90000"/>
          </a:schemeClr>
        </a:gs>
        <a:gs pos="35000">
          <a:schemeClr val="accent1"/>
        </a:gs>
        <a:gs pos="100000">
          <a:srgbClr val="FFECAF"/>
        </a:gs>
      </a:gsLst>
      <a:lin ang="16200000" scaled="1"/>
    </a:gradFill>
    <a:ln w="9525" cap="flat" cmpd="sng" algn="ctr">
      <a:solidFill>
        <a:schemeClr val="accent1">
          <a:shade val="95000"/>
          <a:satMod val="105000"/>
        </a:schemeClr>
      </a:solidFill>
      <a:prstDash val="solid"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35"/>
  <c:chart>
    <c:autoTitleDeleted val="1"/>
    <c:view3D>
      <c:rotX val="75"/>
      <c:rotY val="168"/>
      <c:rAngAx val="1"/>
    </c:view3D>
    <c:plotArea>
      <c:layout>
        <c:manualLayout>
          <c:layoutTarget val="inner"/>
          <c:xMode val="edge"/>
          <c:yMode val="edge"/>
          <c:x val="0.17430510256600806"/>
          <c:y val="0.1610998536394507"/>
          <c:w val="0.44224190375537853"/>
          <c:h val="0.42844774808759051"/>
        </c:manualLayout>
      </c:layout>
      <c:pie3DChart>
        <c:varyColors val="1"/>
        <c:dLbls>
          <c:showCatName val="1"/>
          <c:showPercent val="1"/>
        </c:dLbls>
      </c:pie3DChart>
    </c:plotArea>
    <c:plotVisOnly val="1"/>
    <c:dispBlanksAs val="zero"/>
  </c:chart>
  <c:spPr>
    <a:gradFill>
      <a:gsLst>
        <a:gs pos="0">
          <a:schemeClr val="accent1">
            <a:lumMod val="90000"/>
          </a:schemeClr>
        </a:gs>
        <a:gs pos="35000">
          <a:schemeClr val="accent1"/>
        </a:gs>
        <a:gs pos="100000">
          <a:srgbClr val="FFECAF"/>
        </a:gs>
      </a:gsLst>
      <a:lin ang="16200000" scaled="1"/>
    </a:gradFill>
    <a:ln w="9525" cap="flat" cmpd="sng" algn="ctr">
      <a:solidFill>
        <a:schemeClr val="accent1">
          <a:shade val="95000"/>
          <a:satMod val="105000"/>
        </a:schemeClr>
      </a:solidFill>
      <a:prstDash val="solid"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/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C5EBADD-E483-4E61-8E21-10939AF2F629}" type="doc">
      <dgm:prSet loTypeId="urn:microsoft.com/office/officeart/2009/layout/CircleArrowProcess" loCatId="process" qsTypeId="urn:microsoft.com/office/officeart/2005/8/quickstyle/3d6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6733751C-9FF5-4B3F-99EE-536D801E2648}">
      <dgm:prSet phldrT="[Текст]" phldr="1" custT="1"/>
      <dgm:spPr>
        <a:noFill/>
        <a:ln>
          <a:noFill/>
        </a:ln>
      </dgm:spPr>
      <dgm:t>
        <a:bodyPr/>
        <a:lstStyle/>
        <a:p>
          <a:endParaRPr lang="ru-RU" sz="800" dirty="0">
            <a:solidFill>
              <a:schemeClr val="bg1"/>
            </a:solidFill>
          </a:endParaRPr>
        </a:p>
      </dgm:t>
    </dgm:pt>
    <dgm:pt modelId="{7085DF9F-312D-4434-A049-6518FFA78E8C}" type="sibTrans" cxnId="{97196C70-EBDA-4EE4-A4EB-1222C2932456}">
      <dgm:prSet/>
      <dgm:spPr/>
      <dgm:t>
        <a:bodyPr/>
        <a:lstStyle/>
        <a:p>
          <a:endParaRPr lang="ru-RU"/>
        </a:p>
      </dgm:t>
    </dgm:pt>
    <dgm:pt modelId="{1C26F75E-DC5A-4F9D-AAA7-E6C26D647430}" type="parTrans" cxnId="{97196C70-EBDA-4EE4-A4EB-1222C2932456}">
      <dgm:prSet/>
      <dgm:spPr/>
      <dgm:t>
        <a:bodyPr/>
        <a:lstStyle/>
        <a:p>
          <a:endParaRPr lang="ru-RU"/>
        </a:p>
      </dgm:t>
    </dgm:pt>
    <dgm:pt modelId="{51BF2B29-BD75-4270-91E4-3F12BFFB88AE}">
      <dgm:prSet phldrT="[Текст]" phldr="1" custT="1"/>
      <dgm:spPr>
        <a:noFill/>
        <a:ln>
          <a:noFill/>
        </a:ln>
      </dgm:spPr>
      <dgm:t>
        <a:bodyPr/>
        <a:lstStyle/>
        <a:p>
          <a:endParaRPr lang="ru-RU" sz="800" dirty="0">
            <a:solidFill>
              <a:schemeClr val="bg1"/>
            </a:solidFill>
          </a:endParaRPr>
        </a:p>
      </dgm:t>
    </dgm:pt>
    <dgm:pt modelId="{E35D1D01-947F-4D18-991B-F6592A2398D1}" type="sibTrans" cxnId="{A7187EFA-608D-4E69-A2F2-4C8F19A83CD3}">
      <dgm:prSet/>
      <dgm:spPr/>
      <dgm:t>
        <a:bodyPr/>
        <a:lstStyle/>
        <a:p>
          <a:endParaRPr lang="ru-RU"/>
        </a:p>
      </dgm:t>
    </dgm:pt>
    <dgm:pt modelId="{8F6DD46D-8523-476F-8EE6-62C98D6DEC58}" type="parTrans" cxnId="{A7187EFA-608D-4E69-A2F2-4C8F19A83CD3}">
      <dgm:prSet/>
      <dgm:spPr/>
      <dgm:t>
        <a:bodyPr/>
        <a:lstStyle/>
        <a:p>
          <a:endParaRPr lang="ru-RU"/>
        </a:p>
      </dgm:t>
    </dgm:pt>
    <dgm:pt modelId="{76E462EC-0DC2-4E76-9FDC-EF06AB9AF3D7}">
      <dgm:prSet phldrT="[Текст]" phldr="1" custT="1"/>
      <dgm:spPr>
        <a:noFill/>
        <a:ln>
          <a:noFill/>
        </a:ln>
      </dgm:spPr>
      <dgm:t>
        <a:bodyPr/>
        <a:lstStyle/>
        <a:p>
          <a:endParaRPr lang="ru-RU" sz="800" dirty="0">
            <a:solidFill>
              <a:schemeClr val="bg1"/>
            </a:solidFill>
          </a:endParaRPr>
        </a:p>
      </dgm:t>
    </dgm:pt>
    <dgm:pt modelId="{AC60ACC5-FEE1-439A-89E4-FBB83E1312F5}" type="sibTrans" cxnId="{FB30014C-07E2-4248-B2DB-66BDDF47FF6F}">
      <dgm:prSet/>
      <dgm:spPr/>
      <dgm:t>
        <a:bodyPr/>
        <a:lstStyle/>
        <a:p>
          <a:endParaRPr lang="ru-RU"/>
        </a:p>
      </dgm:t>
    </dgm:pt>
    <dgm:pt modelId="{2DB9C789-00C0-45EE-8087-2D2B2788F674}" type="parTrans" cxnId="{FB30014C-07E2-4248-B2DB-66BDDF47FF6F}">
      <dgm:prSet/>
      <dgm:spPr/>
      <dgm:t>
        <a:bodyPr/>
        <a:lstStyle/>
        <a:p>
          <a:endParaRPr lang="ru-RU"/>
        </a:p>
      </dgm:t>
    </dgm:pt>
    <dgm:pt modelId="{04D5FA79-0532-4626-9EA0-638D1DF216BB}">
      <dgm:prSet custT="1"/>
      <dgm:spPr>
        <a:noFill/>
        <a:ln>
          <a:noFill/>
        </a:ln>
      </dgm:spPr>
      <dgm:t>
        <a:bodyPr/>
        <a:lstStyle/>
        <a:p>
          <a:endParaRPr lang="ru-RU" sz="800" dirty="0">
            <a:solidFill>
              <a:schemeClr val="bg1"/>
            </a:solidFill>
          </a:endParaRPr>
        </a:p>
      </dgm:t>
    </dgm:pt>
    <dgm:pt modelId="{8FED4B69-1559-4441-8188-A25EC26C65B8}" type="sibTrans" cxnId="{8BC3D568-A340-48A9-B682-ACCE9AC644F1}">
      <dgm:prSet/>
      <dgm:spPr/>
      <dgm:t>
        <a:bodyPr/>
        <a:lstStyle/>
        <a:p>
          <a:endParaRPr lang="ru-RU"/>
        </a:p>
      </dgm:t>
    </dgm:pt>
    <dgm:pt modelId="{40517746-1378-4356-BADB-4F00C0A58690}" type="parTrans" cxnId="{8BC3D568-A340-48A9-B682-ACCE9AC644F1}">
      <dgm:prSet/>
      <dgm:spPr/>
      <dgm:t>
        <a:bodyPr/>
        <a:lstStyle/>
        <a:p>
          <a:endParaRPr lang="ru-RU"/>
        </a:p>
      </dgm:t>
    </dgm:pt>
    <dgm:pt modelId="{C29DF3B9-5FEA-43C2-A803-700A43692240}">
      <dgm:prSet custT="1"/>
      <dgm:spPr>
        <a:noFill/>
        <a:ln>
          <a:noFill/>
        </a:ln>
      </dgm:spPr>
      <dgm:t>
        <a:bodyPr/>
        <a:lstStyle/>
        <a:p>
          <a:r>
            <a:rPr lang="uk-UA" sz="800" dirty="0" smtClean="0">
              <a:solidFill>
                <a:schemeClr val="bg1"/>
              </a:solidFill>
            </a:rPr>
            <a:t>п</a:t>
          </a:r>
          <a:endParaRPr lang="ru-RU" sz="800" dirty="0">
            <a:solidFill>
              <a:schemeClr val="bg1"/>
            </a:solidFill>
          </a:endParaRPr>
        </a:p>
      </dgm:t>
    </dgm:pt>
    <dgm:pt modelId="{F465C568-1287-4B21-BE3F-9D7EA0DC7ECC}" type="sibTrans" cxnId="{7FB11D4A-E4C7-401E-8344-50C055E1C8CE}">
      <dgm:prSet/>
      <dgm:spPr/>
      <dgm:t>
        <a:bodyPr/>
        <a:lstStyle/>
        <a:p>
          <a:endParaRPr lang="ru-RU"/>
        </a:p>
      </dgm:t>
    </dgm:pt>
    <dgm:pt modelId="{B5EFEC28-7F24-4405-8CCA-A50C372E5188}" type="parTrans" cxnId="{7FB11D4A-E4C7-401E-8344-50C055E1C8CE}">
      <dgm:prSet/>
      <dgm:spPr/>
      <dgm:t>
        <a:bodyPr/>
        <a:lstStyle/>
        <a:p>
          <a:endParaRPr lang="ru-RU"/>
        </a:p>
      </dgm:t>
    </dgm:pt>
    <dgm:pt modelId="{F8950385-FE6D-49DD-942A-5102AC813B81}" type="pres">
      <dgm:prSet presAssocID="{2C5EBADD-E483-4E61-8E21-10939AF2F629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C6F33332-3C19-4E2B-807D-8E73B496369E}" type="pres">
      <dgm:prSet presAssocID="{C29DF3B9-5FEA-43C2-A803-700A43692240}" presName="Accent1" presStyleCnt="0"/>
      <dgm:spPr/>
    </dgm:pt>
    <dgm:pt modelId="{048D61DD-86FF-438A-9F09-A4668E7BFF57}" type="pres">
      <dgm:prSet presAssocID="{C29DF3B9-5FEA-43C2-A803-700A43692240}" presName="Accent" presStyleLbl="node1" presStyleIdx="0" presStyleCnt="5" custAng="17062775" custScaleX="183380" custScaleY="177039" custLinFactX="-100000" custLinFactNeighborX="-149867" custLinFactNeighborY="23680"/>
      <dgm:spPr>
        <a:gradFill rotWithShape="0">
          <a:gsLst>
            <a:gs pos="0">
              <a:schemeClr val="accent1">
                <a:shade val="30000"/>
                <a:satMod val="115000"/>
              </a:schemeClr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0"/>
        </a:gradFill>
        <a:effectLst>
          <a:outerShdw blurRad="50800" dist="38100" dir="5400000" sx="103000" sy="103000" algn="t" rotWithShape="0">
            <a:srgbClr val="0070C0">
              <a:alpha val="80000"/>
            </a:srgbClr>
          </a:outerShdw>
        </a:effectLst>
      </dgm:spPr>
      <dgm:t>
        <a:bodyPr/>
        <a:lstStyle/>
        <a:p>
          <a:endParaRPr lang="uk-UA"/>
        </a:p>
      </dgm:t>
    </dgm:pt>
    <dgm:pt modelId="{723CE998-03E1-4980-AD95-11331646166B}" type="pres">
      <dgm:prSet presAssocID="{C29DF3B9-5FEA-43C2-A803-700A43692240}" presName="Parent1" presStyleLbl="revTx" presStyleIdx="0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149A09-21E3-4F8F-9848-FEDA7CA332F4}" type="pres">
      <dgm:prSet presAssocID="{04D5FA79-0532-4626-9EA0-638D1DF216BB}" presName="Accent2" presStyleCnt="0"/>
      <dgm:spPr/>
    </dgm:pt>
    <dgm:pt modelId="{B4450F76-EFD8-4C7A-B935-8C4978AC1499}" type="pres">
      <dgm:prSet presAssocID="{04D5FA79-0532-4626-9EA0-638D1DF216BB}" presName="Accent" presStyleLbl="node1" presStyleIdx="1" presStyleCnt="5" custAng="16200000" custScaleX="163556" custScaleY="171038" custLinFactX="-15931" custLinFactNeighborX="-100000" custLinFactNeighborY="36990"/>
      <dgm:spPr>
        <a:gradFill rotWithShape="0">
          <a:gsLst>
            <a:gs pos="0">
              <a:schemeClr val="accent1">
                <a:lumMod val="25000"/>
              </a:schemeClr>
            </a:gs>
            <a:gs pos="50000">
              <a:schemeClr val="accent1">
                <a:lumMod val="25000"/>
              </a:schemeClr>
            </a:gs>
            <a:gs pos="100000">
              <a:schemeClr val="accent1">
                <a:lumMod val="90000"/>
              </a:schemeClr>
            </a:gs>
          </a:gsLst>
          <a:lin ang="5400000" scaled="0"/>
        </a:gradFill>
        <a:effectLst>
          <a:outerShdw blurRad="50800" dist="38100" dir="5400000" sx="103000" sy="103000" algn="t" rotWithShape="0">
            <a:srgbClr val="0070C0">
              <a:alpha val="80000"/>
            </a:srgbClr>
          </a:outerShdw>
        </a:effectLst>
      </dgm:spPr>
      <dgm:t>
        <a:bodyPr/>
        <a:lstStyle/>
        <a:p>
          <a:endParaRPr lang="uk-UA"/>
        </a:p>
      </dgm:t>
    </dgm:pt>
    <dgm:pt modelId="{96715C9A-DF98-48A6-B101-EFEDA7AB3DBE}" type="pres">
      <dgm:prSet presAssocID="{04D5FA79-0532-4626-9EA0-638D1DF216BB}" presName="Parent2" presStyleLbl="revTx" presStyleIdx="1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836382-09AA-4EBC-AA4A-3AA19B9B884F}" type="pres">
      <dgm:prSet presAssocID="{76E462EC-0DC2-4E76-9FDC-EF06AB9AF3D7}" presName="Accent3" presStyleCnt="0"/>
      <dgm:spPr/>
    </dgm:pt>
    <dgm:pt modelId="{76E28472-23DD-4AB7-9FC3-0BFCF64AB316}" type="pres">
      <dgm:prSet presAssocID="{76E462EC-0DC2-4E76-9FDC-EF06AB9AF3D7}" presName="Accent" presStyleLbl="node1" presStyleIdx="2" presStyleCnt="5" custAng="19069094" custScaleX="166520" custScaleY="165518" custLinFactNeighborX="-17116" custLinFactNeighborY="-24410"/>
      <dgm:spPr>
        <a:gradFill rotWithShape="0">
          <a:gsLst>
            <a:gs pos="0">
              <a:srgbClr val="173739"/>
            </a:gs>
            <a:gs pos="50000">
              <a:srgbClr val="173739"/>
            </a:gs>
            <a:gs pos="100000">
              <a:schemeClr val="accent1">
                <a:lumMod val="50000"/>
              </a:schemeClr>
            </a:gs>
          </a:gsLst>
          <a:lin ang="5400000" scaled="0"/>
        </a:gradFill>
        <a:effectLst>
          <a:outerShdw blurRad="50800" dist="38100" dir="5400000" sx="103000" sy="103000" algn="t" rotWithShape="0">
            <a:srgbClr val="0070C0">
              <a:alpha val="80000"/>
            </a:srgbClr>
          </a:outerShdw>
        </a:effectLst>
      </dgm:spPr>
      <dgm:t>
        <a:bodyPr/>
        <a:lstStyle/>
        <a:p>
          <a:endParaRPr lang="ru-RU"/>
        </a:p>
      </dgm:t>
    </dgm:pt>
    <dgm:pt modelId="{6314E96D-97F0-4907-9B35-24E553E08EAD}" type="pres">
      <dgm:prSet presAssocID="{76E462EC-0DC2-4E76-9FDC-EF06AB9AF3D7}" presName="Parent3" presStyleLbl="revTx" presStyleIdx="2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A3738D-786B-4D52-AA46-8450D720D1E1}" type="pres">
      <dgm:prSet presAssocID="{51BF2B29-BD75-4270-91E4-3F12BFFB88AE}" presName="Accent4" presStyleCnt="0"/>
      <dgm:spPr/>
    </dgm:pt>
    <dgm:pt modelId="{E160CA6C-474D-4689-A1A9-255D3C3B8CA2}" type="pres">
      <dgm:prSet presAssocID="{51BF2B29-BD75-4270-91E4-3F12BFFB88AE}" presName="Accent" presStyleLbl="node1" presStyleIdx="3" presStyleCnt="5" custAng="16200000" custScaleX="159663" custScaleY="167264" custLinFactNeighborX="91220" custLinFactNeighborY="17048"/>
      <dgm:spPr>
        <a:gradFill rotWithShape="0">
          <a:gsLst>
            <a:gs pos="0">
              <a:srgbClr val="153233"/>
            </a:gs>
            <a:gs pos="50000">
              <a:srgbClr val="112829"/>
            </a:gs>
            <a:gs pos="100000">
              <a:schemeClr val="accent1">
                <a:lumMod val="25000"/>
              </a:schemeClr>
            </a:gs>
          </a:gsLst>
          <a:lin ang="5400000" scaled="0"/>
        </a:gradFill>
        <a:effectLst>
          <a:outerShdw blurRad="50800" dist="38100" dir="5400000" sx="103000" sy="103000" algn="t" rotWithShape="0">
            <a:srgbClr val="0070C0">
              <a:alpha val="80000"/>
            </a:srgbClr>
          </a:outerShdw>
        </a:effectLst>
      </dgm:spPr>
      <dgm:t>
        <a:bodyPr/>
        <a:lstStyle/>
        <a:p>
          <a:endParaRPr lang="uk-UA"/>
        </a:p>
      </dgm:t>
    </dgm:pt>
    <dgm:pt modelId="{03CB3C9B-C3E2-4040-BFC2-10963B30D842}" type="pres">
      <dgm:prSet presAssocID="{51BF2B29-BD75-4270-91E4-3F12BFFB88AE}" presName="Parent4" presStyleLbl="revTx" presStyleIdx="3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1D6669-F230-4EA4-B523-F63D6F06D8FC}" type="pres">
      <dgm:prSet presAssocID="{6733751C-9FF5-4B3F-99EE-536D801E2648}" presName="Accent5" presStyleCnt="0"/>
      <dgm:spPr/>
    </dgm:pt>
    <dgm:pt modelId="{933039C2-8F93-4D0A-843A-8CA6B0B1EF00}" type="pres">
      <dgm:prSet presAssocID="{6733751C-9FF5-4B3F-99EE-536D801E2648}" presName="Accent" presStyleLbl="node1" presStyleIdx="4" presStyleCnt="5" custAng="18847460" custScaleX="176518" custScaleY="176922" custLinFactX="100000" custLinFactNeighborX="127962" custLinFactNeighborY="-60074"/>
      <dgm:spPr>
        <a:gradFill rotWithShape="0">
          <a:gsLst>
            <a:gs pos="0">
              <a:srgbClr val="102526"/>
            </a:gs>
            <a:gs pos="50000">
              <a:srgbClr val="071111"/>
            </a:gs>
            <a:gs pos="100000">
              <a:schemeClr val="accent1">
                <a:lumMod val="10000"/>
              </a:schemeClr>
            </a:gs>
          </a:gsLst>
          <a:lin ang="5400000" scaled="0"/>
        </a:gradFill>
        <a:effectLst>
          <a:outerShdw blurRad="50800" dist="38100" dir="5400000" sx="103000" sy="103000" algn="t" rotWithShape="0">
            <a:srgbClr val="0070C0">
              <a:alpha val="80000"/>
            </a:srgbClr>
          </a:outerShdw>
        </a:effectLst>
      </dgm:spPr>
      <dgm:t>
        <a:bodyPr/>
        <a:lstStyle/>
        <a:p>
          <a:endParaRPr lang="uk-UA"/>
        </a:p>
      </dgm:t>
    </dgm:pt>
    <dgm:pt modelId="{7573EA14-3CFD-444C-A4DE-DDC0F69EA1B6}" type="pres">
      <dgm:prSet presAssocID="{6733751C-9FF5-4B3F-99EE-536D801E2648}" presName="Parent5" presStyleLbl="revTx" presStyleIdx="4" presStyleCnt="5" custLinFactY="-100000" custLinFactNeighborX="-90676" custLinFactNeighborY="-10587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ECDA3D7-1BF8-492F-9951-4AE3337DDF3E}" type="presOf" srcId="{04D5FA79-0532-4626-9EA0-638D1DF216BB}" destId="{96715C9A-DF98-48A6-B101-EFEDA7AB3DBE}" srcOrd="0" destOrd="0" presId="urn:microsoft.com/office/officeart/2009/layout/CircleArrowProcess"/>
    <dgm:cxn modelId="{FB30014C-07E2-4248-B2DB-66BDDF47FF6F}" srcId="{2C5EBADD-E483-4E61-8E21-10939AF2F629}" destId="{76E462EC-0DC2-4E76-9FDC-EF06AB9AF3D7}" srcOrd="2" destOrd="0" parTransId="{2DB9C789-00C0-45EE-8087-2D2B2788F674}" sibTransId="{AC60ACC5-FEE1-439A-89E4-FBB83E1312F5}"/>
    <dgm:cxn modelId="{7FB11D4A-E4C7-401E-8344-50C055E1C8CE}" srcId="{2C5EBADD-E483-4E61-8E21-10939AF2F629}" destId="{C29DF3B9-5FEA-43C2-A803-700A43692240}" srcOrd="0" destOrd="0" parTransId="{B5EFEC28-7F24-4405-8CCA-A50C372E5188}" sibTransId="{F465C568-1287-4B21-BE3F-9D7EA0DC7ECC}"/>
    <dgm:cxn modelId="{8BC3D568-A340-48A9-B682-ACCE9AC644F1}" srcId="{2C5EBADD-E483-4E61-8E21-10939AF2F629}" destId="{04D5FA79-0532-4626-9EA0-638D1DF216BB}" srcOrd="1" destOrd="0" parTransId="{40517746-1378-4356-BADB-4F00C0A58690}" sibTransId="{8FED4B69-1559-4441-8188-A25EC26C65B8}"/>
    <dgm:cxn modelId="{AD12DDD6-BCF3-4EA1-B475-519988033745}" type="presOf" srcId="{2C5EBADD-E483-4E61-8E21-10939AF2F629}" destId="{F8950385-FE6D-49DD-942A-5102AC813B81}" srcOrd="0" destOrd="0" presId="urn:microsoft.com/office/officeart/2009/layout/CircleArrowProcess"/>
    <dgm:cxn modelId="{C4C08016-9033-4C94-83BB-C7B8ADDF035B}" type="presOf" srcId="{76E462EC-0DC2-4E76-9FDC-EF06AB9AF3D7}" destId="{6314E96D-97F0-4907-9B35-24E553E08EAD}" srcOrd="0" destOrd="0" presId="urn:microsoft.com/office/officeart/2009/layout/CircleArrowProcess"/>
    <dgm:cxn modelId="{A7187EFA-608D-4E69-A2F2-4C8F19A83CD3}" srcId="{2C5EBADD-E483-4E61-8E21-10939AF2F629}" destId="{51BF2B29-BD75-4270-91E4-3F12BFFB88AE}" srcOrd="3" destOrd="0" parTransId="{8F6DD46D-8523-476F-8EE6-62C98D6DEC58}" sibTransId="{E35D1D01-947F-4D18-991B-F6592A2398D1}"/>
    <dgm:cxn modelId="{202F5385-C0CA-481D-999F-CB2866B85E07}" type="presOf" srcId="{6733751C-9FF5-4B3F-99EE-536D801E2648}" destId="{7573EA14-3CFD-444C-A4DE-DDC0F69EA1B6}" srcOrd="0" destOrd="0" presId="urn:microsoft.com/office/officeart/2009/layout/CircleArrowProcess"/>
    <dgm:cxn modelId="{1EBC8E48-6E7C-4AB9-B8BD-7E8A07ACC1F1}" type="presOf" srcId="{51BF2B29-BD75-4270-91E4-3F12BFFB88AE}" destId="{03CB3C9B-C3E2-4040-BFC2-10963B30D842}" srcOrd="0" destOrd="0" presId="urn:microsoft.com/office/officeart/2009/layout/CircleArrowProcess"/>
    <dgm:cxn modelId="{A060F5E0-CACD-4C1E-B804-B811EF01CEDD}" type="presOf" srcId="{C29DF3B9-5FEA-43C2-A803-700A43692240}" destId="{723CE998-03E1-4980-AD95-11331646166B}" srcOrd="0" destOrd="0" presId="urn:microsoft.com/office/officeart/2009/layout/CircleArrowProcess"/>
    <dgm:cxn modelId="{97196C70-EBDA-4EE4-A4EB-1222C2932456}" srcId="{2C5EBADD-E483-4E61-8E21-10939AF2F629}" destId="{6733751C-9FF5-4B3F-99EE-536D801E2648}" srcOrd="4" destOrd="0" parTransId="{1C26F75E-DC5A-4F9D-AAA7-E6C26D647430}" sibTransId="{7085DF9F-312D-4434-A049-6518FFA78E8C}"/>
    <dgm:cxn modelId="{9EAFB3E3-2881-4C15-9533-44B8461434E7}" type="presParOf" srcId="{F8950385-FE6D-49DD-942A-5102AC813B81}" destId="{C6F33332-3C19-4E2B-807D-8E73B496369E}" srcOrd="0" destOrd="0" presId="urn:microsoft.com/office/officeart/2009/layout/CircleArrowProcess"/>
    <dgm:cxn modelId="{15789E60-C142-4C9A-B916-20AAB2DDD456}" type="presParOf" srcId="{C6F33332-3C19-4E2B-807D-8E73B496369E}" destId="{048D61DD-86FF-438A-9F09-A4668E7BFF57}" srcOrd="0" destOrd="0" presId="urn:microsoft.com/office/officeart/2009/layout/CircleArrowProcess"/>
    <dgm:cxn modelId="{AE0FD4A3-1344-45E6-84FC-7E76C04D6F43}" type="presParOf" srcId="{F8950385-FE6D-49DD-942A-5102AC813B81}" destId="{723CE998-03E1-4980-AD95-11331646166B}" srcOrd="1" destOrd="0" presId="urn:microsoft.com/office/officeart/2009/layout/CircleArrowProcess"/>
    <dgm:cxn modelId="{86561158-4335-47E4-ACBE-92A690570706}" type="presParOf" srcId="{F8950385-FE6D-49DD-942A-5102AC813B81}" destId="{B0149A09-21E3-4F8F-9848-FEDA7CA332F4}" srcOrd="2" destOrd="0" presId="urn:microsoft.com/office/officeart/2009/layout/CircleArrowProcess"/>
    <dgm:cxn modelId="{E53C2E12-C33A-4895-8D88-EB1636B0285B}" type="presParOf" srcId="{B0149A09-21E3-4F8F-9848-FEDA7CA332F4}" destId="{B4450F76-EFD8-4C7A-B935-8C4978AC1499}" srcOrd="0" destOrd="0" presId="urn:microsoft.com/office/officeart/2009/layout/CircleArrowProcess"/>
    <dgm:cxn modelId="{8800CD22-A785-4CFB-9C12-5818EBDD71B2}" type="presParOf" srcId="{F8950385-FE6D-49DD-942A-5102AC813B81}" destId="{96715C9A-DF98-48A6-B101-EFEDA7AB3DBE}" srcOrd="3" destOrd="0" presId="urn:microsoft.com/office/officeart/2009/layout/CircleArrowProcess"/>
    <dgm:cxn modelId="{C8FEA5BC-6430-4A64-A979-FA8152824CA9}" type="presParOf" srcId="{F8950385-FE6D-49DD-942A-5102AC813B81}" destId="{A6836382-09AA-4EBC-AA4A-3AA19B9B884F}" srcOrd="4" destOrd="0" presId="urn:microsoft.com/office/officeart/2009/layout/CircleArrowProcess"/>
    <dgm:cxn modelId="{DBB7A5F7-FEFE-4CF1-A2E4-9B0A3254B9F6}" type="presParOf" srcId="{A6836382-09AA-4EBC-AA4A-3AA19B9B884F}" destId="{76E28472-23DD-4AB7-9FC3-0BFCF64AB316}" srcOrd="0" destOrd="0" presId="urn:microsoft.com/office/officeart/2009/layout/CircleArrowProcess"/>
    <dgm:cxn modelId="{0006FF20-2790-425F-9628-C2C08B53EAD0}" type="presParOf" srcId="{F8950385-FE6D-49DD-942A-5102AC813B81}" destId="{6314E96D-97F0-4907-9B35-24E553E08EAD}" srcOrd="5" destOrd="0" presId="urn:microsoft.com/office/officeart/2009/layout/CircleArrowProcess"/>
    <dgm:cxn modelId="{9EE595CC-E77D-4356-B43C-E5BE81FC48F4}" type="presParOf" srcId="{F8950385-FE6D-49DD-942A-5102AC813B81}" destId="{5CA3738D-786B-4D52-AA46-8450D720D1E1}" srcOrd="6" destOrd="0" presId="urn:microsoft.com/office/officeart/2009/layout/CircleArrowProcess"/>
    <dgm:cxn modelId="{BFA1DE32-4C18-487A-A2C4-AF13C7DC5E7F}" type="presParOf" srcId="{5CA3738D-786B-4D52-AA46-8450D720D1E1}" destId="{E160CA6C-474D-4689-A1A9-255D3C3B8CA2}" srcOrd="0" destOrd="0" presId="urn:microsoft.com/office/officeart/2009/layout/CircleArrowProcess"/>
    <dgm:cxn modelId="{157D421E-4971-4D66-829F-6E57B488EE17}" type="presParOf" srcId="{F8950385-FE6D-49DD-942A-5102AC813B81}" destId="{03CB3C9B-C3E2-4040-BFC2-10963B30D842}" srcOrd="7" destOrd="0" presId="urn:microsoft.com/office/officeart/2009/layout/CircleArrowProcess"/>
    <dgm:cxn modelId="{ED096FD1-A044-4798-B5CC-868735C13F4B}" type="presParOf" srcId="{F8950385-FE6D-49DD-942A-5102AC813B81}" destId="{251D6669-F230-4EA4-B523-F63D6F06D8FC}" srcOrd="8" destOrd="0" presId="urn:microsoft.com/office/officeart/2009/layout/CircleArrowProcess"/>
    <dgm:cxn modelId="{D7D32635-F3FD-48C7-AF63-3F93CC3BEBCA}" type="presParOf" srcId="{251D6669-F230-4EA4-B523-F63D6F06D8FC}" destId="{933039C2-8F93-4D0A-843A-8CA6B0B1EF00}" srcOrd="0" destOrd="0" presId="urn:microsoft.com/office/officeart/2009/layout/CircleArrowProcess"/>
    <dgm:cxn modelId="{D910CFE5-F0CE-4D09-94DC-30F1046889D9}" type="presParOf" srcId="{F8950385-FE6D-49DD-942A-5102AC813B81}" destId="{7573EA14-3CFD-444C-A4DE-DDC0F69EA1B6}" srcOrd="9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8D61DD-86FF-438A-9F09-A4668E7BFF57}">
      <dsp:nvSpPr>
        <dsp:cNvPr id="0" name=""/>
        <dsp:cNvSpPr/>
      </dsp:nvSpPr>
      <dsp:spPr>
        <a:xfrm rot="17062775">
          <a:off x="-987725" y="-197830"/>
          <a:ext cx="2995562" cy="2892125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gradFill rotWithShape="0">
          <a:gsLst>
            <a:gs pos="0">
              <a:schemeClr val="accent1">
                <a:shade val="30000"/>
                <a:satMod val="115000"/>
              </a:schemeClr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x="103000" sy="103000" algn="t" rotWithShape="0">
            <a:srgbClr val="0070C0">
              <a:alpha val="80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23CE998-03E1-4980-AD95-11331646166B}">
      <dsp:nvSpPr>
        <dsp:cNvPr id="0" name=""/>
        <dsp:cNvSpPr/>
      </dsp:nvSpPr>
      <dsp:spPr>
        <a:xfrm>
          <a:off x="4135594" y="636231"/>
          <a:ext cx="911600" cy="4555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800" kern="1200" dirty="0" smtClean="0">
              <a:solidFill>
                <a:schemeClr val="bg1"/>
              </a:solidFill>
            </a:rPr>
            <a:t>п</a:t>
          </a:r>
          <a:endParaRPr lang="ru-RU" sz="800" kern="1200" dirty="0">
            <a:solidFill>
              <a:schemeClr val="bg1"/>
            </a:solidFill>
          </a:endParaRPr>
        </a:p>
      </dsp:txBody>
      <dsp:txXfrm>
        <a:off x="4135594" y="636231"/>
        <a:ext cx="911600" cy="455596"/>
      </dsp:txXfrm>
    </dsp:sp>
    <dsp:sp modelId="{B4450F76-EFD8-4C7A-B935-8C4978AC1499}">
      <dsp:nvSpPr>
        <dsp:cNvPr id="0" name=""/>
        <dsp:cNvSpPr/>
      </dsp:nvSpPr>
      <dsp:spPr>
        <a:xfrm rot="16200000">
          <a:off x="908262" y="1007232"/>
          <a:ext cx="2671731" cy="2794092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gradFill rotWithShape="0">
          <a:gsLst>
            <a:gs pos="0">
              <a:schemeClr val="accent1">
                <a:lumMod val="25000"/>
              </a:schemeClr>
            </a:gs>
            <a:gs pos="50000">
              <a:schemeClr val="accent1">
                <a:lumMod val="25000"/>
              </a:schemeClr>
            </a:gs>
            <a:gs pos="100000">
              <a:schemeClr val="accent1"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x="103000" sy="103000" algn="t" rotWithShape="0">
            <a:srgbClr val="0070C0">
              <a:alpha val="80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6715C9A-DF98-48A6-B101-EFEDA7AB3DBE}">
      <dsp:nvSpPr>
        <dsp:cNvPr id="0" name=""/>
        <dsp:cNvSpPr/>
      </dsp:nvSpPr>
      <dsp:spPr>
        <a:xfrm>
          <a:off x="3679947" y="1576954"/>
          <a:ext cx="911600" cy="4555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 dirty="0">
            <a:solidFill>
              <a:schemeClr val="bg1"/>
            </a:solidFill>
          </a:endParaRPr>
        </a:p>
      </dsp:txBody>
      <dsp:txXfrm>
        <a:off x="3679947" y="1576954"/>
        <a:ext cx="911600" cy="455596"/>
      </dsp:txXfrm>
    </dsp:sp>
    <dsp:sp modelId="{76E28472-23DD-4AB7-9FC3-0BFCF64AB316}">
      <dsp:nvSpPr>
        <dsp:cNvPr id="0" name=""/>
        <dsp:cNvSpPr/>
      </dsp:nvSpPr>
      <dsp:spPr>
        <a:xfrm rot="19069094">
          <a:off x="2952032" y="992116"/>
          <a:ext cx="2720149" cy="2703917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gradFill rotWithShape="0">
          <a:gsLst>
            <a:gs pos="0">
              <a:srgbClr val="173739"/>
            </a:gs>
            <a:gs pos="50000">
              <a:srgbClr val="173739"/>
            </a:gs>
            <a:gs pos="100000">
              <a:schemeClr val="accent1">
                <a:lumMod val="5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x="103000" sy="103000" algn="t" rotWithShape="0">
            <a:srgbClr val="0070C0">
              <a:alpha val="80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314E96D-97F0-4907-9B35-24E553E08EAD}">
      <dsp:nvSpPr>
        <dsp:cNvPr id="0" name=""/>
        <dsp:cNvSpPr/>
      </dsp:nvSpPr>
      <dsp:spPr>
        <a:xfrm>
          <a:off x="4135594" y="2517150"/>
          <a:ext cx="911600" cy="4555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 dirty="0">
            <a:solidFill>
              <a:schemeClr val="bg1"/>
            </a:solidFill>
          </a:endParaRPr>
        </a:p>
      </dsp:txBody>
      <dsp:txXfrm>
        <a:off x="4135594" y="2517150"/>
        <a:ext cx="911600" cy="455596"/>
      </dsp:txXfrm>
    </dsp:sp>
    <dsp:sp modelId="{E160CA6C-474D-4689-A1A9-255D3C3B8CA2}">
      <dsp:nvSpPr>
        <dsp:cNvPr id="0" name=""/>
        <dsp:cNvSpPr/>
      </dsp:nvSpPr>
      <dsp:spPr>
        <a:xfrm rot="16200000">
          <a:off x="4323927" y="2595312"/>
          <a:ext cx="2608138" cy="2732440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gradFill rotWithShape="0">
          <a:gsLst>
            <a:gs pos="0">
              <a:srgbClr val="153233"/>
            </a:gs>
            <a:gs pos="50000">
              <a:srgbClr val="112829"/>
            </a:gs>
            <a:gs pos="100000">
              <a:schemeClr val="accent1">
                <a:lumMod val="25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x="103000" sy="103000" algn="t" rotWithShape="0">
            <a:srgbClr val="0070C0">
              <a:alpha val="80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CB3C9B-C3E2-4040-BFC2-10963B30D842}">
      <dsp:nvSpPr>
        <dsp:cNvPr id="0" name=""/>
        <dsp:cNvSpPr/>
      </dsp:nvSpPr>
      <dsp:spPr>
        <a:xfrm>
          <a:off x="3679947" y="3457872"/>
          <a:ext cx="911600" cy="4555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 dirty="0">
            <a:solidFill>
              <a:schemeClr val="bg1"/>
            </a:solidFill>
          </a:endParaRPr>
        </a:p>
      </dsp:txBody>
      <dsp:txXfrm>
        <a:off x="3679947" y="3457872"/>
        <a:ext cx="911600" cy="455596"/>
      </dsp:txXfrm>
    </dsp:sp>
    <dsp:sp modelId="{933039C2-8F93-4D0A-843A-8CA6B0B1EF00}">
      <dsp:nvSpPr>
        <dsp:cNvPr id="0" name=""/>
        <dsp:cNvSpPr/>
      </dsp:nvSpPr>
      <dsp:spPr>
        <a:xfrm rot="18847460">
          <a:off x="6553373" y="2529812"/>
          <a:ext cx="2477263" cy="2484390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gradFill rotWithShape="0">
          <a:gsLst>
            <a:gs pos="0">
              <a:srgbClr val="102526"/>
            </a:gs>
            <a:gs pos="50000">
              <a:srgbClr val="071111"/>
            </a:gs>
            <a:gs pos="100000">
              <a:schemeClr val="accent1">
                <a:lumMod val="1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x="103000" sy="103000" algn="t" rotWithShape="0">
            <a:srgbClr val="0070C0">
              <a:alpha val="80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573EA14-3CFD-444C-A4DE-DDC0F69EA1B6}">
      <dsp:nvSpPr>
        <dsp:cNvPr id="0" name=""/>
        <dsp:cNvSpPr/>
      </dsp:nvSpPr>
      <dsp:spPr>
        <a:xfrm>
          <a:off x="3308991" y="3460640"/>
          <a:ext cx="911600" cy="4555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 dirty="0">
            <a:solidFill>
              <a:schemeClr val="bg1"/>
            </a:solidFill>
          </a:endParaRPr>
        </a:p>
      </dsp:txBody>
      <dsp:txXfrm>
        <a:off x="3308991" y="3460640"/>
        <a:ext cx="911600" cy="4555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0.64523</cdr:x>
      <cdr:y>0.1477</cdr:y>
    </cdr:from>
    <cdr:to>
      <cdr:x>0.95903</cdr:x>
      <cdr:y>0.26062</cdr:y>
    </cdr:to>
    <cdr:sp macro="" textlink="">
      <cdr:nvSpPr>
        <cdr:cNvPr id="3" name="TextBox 40"/>
        <cdr:cNvSpPr txBox="1"/>
      </cdr:nvSpPr>
      <cdr:spPr>
        <a:xfrm xmlns:a="http://schemas.openxmlformats.org/drawingml/2006/main">
          <a:off x="2880340" y="684386"/>
          <a:ext cx="1400819" cy="52322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uk-UA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uk-UA" sz="1400" b="1" dirty="0" smtClean="0">
              <a:solidFill>
                <a:srgbClr val="990000"/>
              </a:solidFill>
            </a:rPr>
            <a:t>€500-700 </a:t>
          </a:r>
          <a:r>
            <a:rPr lang="en-US" sz="1400" dirty="0" smtClean="0">
              <a:solidFill>
                <a:srgbClr val="990000"/>
              </a:solidFill>
            </a:rPr>
            <a:t>million</a:t>
          </a:r>
          <a:endParaRPr lang="uk-UA" sz="1400" dirty="0">
            <a:solidFill>
              <a:srgbClr val="990000"/>
            </a:solidFill>
          </a:endParaRPr>
        </a:p>
      </cdr:txBody>
    </cdr:sp>
  </cdr:relSizeAnchor>
  <cdr:relSizeAnchor xmlns:cdr="http://schemas.openxmlformats.org/drawingml/2006/chartDrawing">
    <cdr:from>
      <cdr:x>0.64523</cdr:x>
      <cdr:y>0.48012</cdr:y>
    </cdr:from>
    <cdr:to>
      <cdr:x>0.95903</cdr:x>
      <cdr:y>0.59304</cdr:y>
    </cdr:to>
    <cdr:sp macro="" textlink="">
      <cdr:nvSpPr>
        <cdr:cNvPr id="4" name="TextBox 41"/>
        <cdr:cNvSpPr txBox="1"/>
      </cdr:nvSpPr>
      <cdr:spPr>
        <a:xfrm xmlns:a="http://schemas.openxmlformats.org/drawingml/2006/main">
          <a:off x="2880340" y="2224696"/>
          <a:ext cx="1400819" cy="52322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uk-UA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uk-UA" sz="1400" b="1" dirty="0" smtClean="0">
              <a:solidFill>
                <a:srgbClr val="990000"/>
              </a:solidFill>
            </a:rPr>
            <a:t>€170-300 </a:t>
          </a:r>
          <a:r>
            <a:rPr lang="en-US" sz="1400" dirty="0" smtClean="0">
              <a:solidFill>
                <a:srgbClr val="990000"/>
              </a:solidFill>
            </a:rPr>
            <a:t>million</a:t>
          </a:r>
          <a:endParaRPr lang="uk-UA" sz="1400" dirty="0">
            <a:solidFill>
              <a:srgbClr val="990000"/>
            </a:solidFill>
          </a:endParaRPr>
        </a:p>
      </cdr:txBody>
    </cdr:sp>
  </cdr:relSizeAnchor>
  <cdr:relSizeAnchor xmlns:cdr="http://schemas.openxmlformats.org/drawingml/2006/chartDrawing">
    <cdr:from>
      <cdr:x>0.64523</cdr:x>
      <cdr:y>0.67937</cdr:y>
    </cdr:from>
    <cdr:to>
      <cdr:x>0.95477</cdr:x>
      <cdr:y>0.79229</cdr:y>
    </cdr:to>
    <cdr:sp macro="" textlink="">
      <cdr:nvSpPr>
        <cdr:cNvPr id="5" name="TextBox 42"/>
        <cdr:cNvSpPr txBox="1"/>
      </cdr:nvSpPr>
      <cdr:spPr>
        <a:xfrm xmlns:a="http://schemas.openxmlformats.org/drawingml/2006/main">
          <a:off x="2880340" y="3147945"/>
          <a:ext cx="1381802" cy="52322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uk-UA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uk-UA" sz="1400" b="1" dirty="0" smtClean="0">
              <a:solidFill>
                <a:srgbClr val="990000"/>
              </a:solidFill>
            </a:rPr>
            <a:t>€34-100 </a:t>
          </a:r>
          <a:r>
            <a:rPr lang="en-US" sz="1400" dirty="0" smtClean="0">
              <a:solidFill>
                <a:srgbClr val="990000"/>
              </a:solidFill>
            </a:rPr>
            <a:t>million</a:t>
          </a:r>
          <a:endParaRPr lang="uk-UA" sz="1400" dirty="0">
            <a:solidFill>
              <a:srgbClr val="990000"/>
            </a:solidFill>
          </a:endParaRPr>
        </a:p>
      </cdr:txBody>
    </cdr:sp>
  </cdr:relSizeAnchor>
  <cdr:relSizeAnchor xmlns:cdr="http://schemas.openxmlformats.org/drawingml/2006/chartDrawing">
    <cdr:from>
      <cdr:x>0.4194</cdr:x>
      <cdr:y>0.82649</cdr:y>
    </cdr:from>
    <cdr:to>
      <cdr:x>0.72894</cdr:x>
      <cdr:y>0.93941</cdr:y>
    </cdr:to>
    <cdr:sp macro="" textlink="">
      <cdr:nvSpPr>
        <cdr:cNvPr id="6" name="TextBox 42"/>
        <cdr:cNvSpPr txBox="1"/>
      </cdr:nvSpPr>
      <cdr:spPr>
        <a:xfrm xmlns:a="http://schemas.openxmlformats.org/drawingml/2006/main">
          <a:off x="1872223" y="3829644"/>
          <a:ext cx="1381802" cy="52322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uk-UA" sz="1400" b="1" dirty="0" smtClean="0">
              <a:solidFill>
                <a:srgbClr val="990000"/>
              </a:solidFill>
            </a:rPr>
            <a:t>€34-100 </a:t>
          </a:r>
          <a:r>
            <a:rPr lang="en-US" sz="1400" dirty="0" smtClean="0">
              <a:solidFill>
                <a:srgbClr val="990000"/>
              </a:solidFill>
            </a:rPr>
            <a:t>million</a:t>
          </a:r>
          <a:endParaRPr lang="uk-UA" sz="1400" dirty="0">
            <a:solidFill>
              <a:srgbClr val="990000"/>
            </a:solidFill>
          </a:endParaRPr>
        </a:p>
      </cdr:txBody>
    </cdr:sp>
  </cdr:relSizeAnchor>
  <cdr:relSizeAnchor xmlns:cdr="http://schemas.openxmlformats.org/drawingml/2006/chartDrawing">
    <cdr:from>
      <cdr:x>0.03053</cdr:x>
      <cdr:y>0.73071</cdr:y>
    </cdr:from>
    <cdr:to>
      <cdr:x>0.27479</cdr:x>
      <cdr:y>0.79713</cdr:y>
    </cdr:to>
    <cdr:sp macro="" textlink="">
      <cdr:nvSpPr>
        <cdr:cNvPr id="7" name="TextBox 44"/>
        <cdr:cNvSpPr txBox="1"/>
      </cdr:nvSpPr>
      <cdr:spPr>
        <a:xfrm xmlns:a="http://schemas.openxmlformats.org/drawingml/2006/main">
          <a:off x="136300" y="3385835"/>
          <a:ext cx="1090363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uk-UA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uk-UA" sz="1400" b="1" dirty="0" smtClean="0">
              <a:solidFill>
                <a:srgbClr val="990000"/>
              </a:solidFill>
            </a:rPr>
            <a:t>€0,3 </a:t>
          </a:r>
          <a:r>
            <a:rPr lang="en-US" sz="1400" dirty="0" smtClean="0">
              <a:solidFill>
                <a:srgbClr val="990000"/>
              </a:solidFill>
            </a:rPr>
            <a:t>million</a:t>
          </a:r>
          <a:endParaRPr lang="uk-UA" sz="1400" dirty="0">
            <a:solidFill>
              <a:srgbClr val="990000"/>
            </a:solidFill>
          </a:endParaRPr>
        </a:p>
      </cdr:txBody>
    </cdr:sp>
  </cdr:relSizeAnchor>
  <cdr:relSizeAnchor xmlns:cdr="http://schemas.openxmlformats.org/drawingml/2006/chartDrawing">
    <cdr:from>
      <cdr:x>0.67377</cdr:x>
      <cdr:y>0.02127</cdr:y>
    </cdr:from>
    <cdr:to>
      <cdr:x>0.98739</cdr:x>
      <cdr:y>0.51683</cdr:y>
    </cdr:to>
    <cdr:sp macro="" textlink="">
      <cdr:nvSpPr>
        <cdr:cNvPr id="8" name="Прямоугольник 7"/>
        <cdr:cNvSpPr/>
      </cdr:nvSpPr>
      <cdr:spPr>
        <a:xfrm xmlns:a="http://schemas.openxmlformats.org/drawingml/2006/main">
          <a:off x="5800079" y="105681"/>
          <a:ext cx="2699765" cy="246221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>
          <a:spAutoFit/>
        </a:bodyPr>
        <a:lstStyle xmlns:a="http://schemas.openxmlformats.org/drawingml/2006/main"/>
        <a:p xmlns:a="http://schemas.openxmlformats.org/drawingml/2006/main">
          <a:pPr algn="ctr"/>
          <a:endParaRPr lang="uk-UA" sz="2000" b="1" cap="none" spc="0" dirty="0" smtClean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  <a:p xmlns:a="http://schemas.openxmlformats.org/drawingml/2006/main">
          <a:pPr algn="ctr"/>
          <a:endParaRPr lang="uk-UA" sz="2000" b="1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  <a:p xmlns:a="http://schemas.openxmlformats.org/drawingml/2006/main">
          <a:pPr algn="ctr"/>
          <a:r>
            <a:rPr lang="uk-UA" sz="3600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  </a:t>
          </a:r>
        </a:p>
        <a:p xmlns:a="http://schemas.openxmlformats.org/drawingml/2006/main">
          <a:pPr algn="ctr"/>
          <a:endParaRPr lang="uk-UA" sz="2400" b="1" cap="none" spc="0" dirty="0" smtClean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  <a:p xmlns:a="http://schemas.openxmlformats.org/drawingml/2006/main">
          <a:pPr algn="ctr"/>
          <a:endParaRPr lang="ru-RU" sz="5400" b="1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0.22583</cdr:x>
      <cdr:y>0.25348</cdr:y>
    </cdr:from>
    <cdr:to>
      <cdr:x>0.63469</cdr:x>
      <cdr:y>0.57729</cdr:y>
    </cdr:to>
    <cdr:sp macro="" textlink="">
      <cdr:nvSpPr>
        <cdr:cNvPr id="10" name="Прямоугольник 9"/>
        <cdr:cNvSpPr/>
      </cdr:nvSpPr>
      <cdr:spPr>
        <a:xfrm xmlns:a="http://schemas.openxmlformats.org/drawingml/2006/main">
          <a:off x="1008117" y="1174531"/>
          <a:ext cx="1825172" cy="150041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>
          <a:spAutoFit/>
        </a:bodyPr>
        <a:lstStyle xmlns:a="http://schemas.openxmlformats.org/drawingml/2006/main"/>
        <a:p xmlns:a="http://schemas.openxmlformats.org/drawingml/2006/main">
          <a:pPr algn="ctr"/>
          <a:r>
            <a:rPr lang="en-US" sz="1550" b="1" dirty="0" smtClean="0">
              <a:solidFill>
                <a:schemeClr val="accent2">
                  <a:lumMod val="75000"/>
                </a:schemeClr>
              </a:solidFill>
            </a:rPr>
            <a:t>ECONOMIC</a:t>
          </a:r>
          <a:endParaRPr lang="uk-UA" sz="1550" b="1" dirty="0" smtClean="0">
            <a:solidFill>
              <a:schemeClr val="accent2">
                <a:lumMod val="75000"/>
              </a:schemeClr>
            </a:solidFill>
          </a:endParaRPr>
        </a:p>
        <a:p xmlns:a="http://schemas.openxmlformats.org/drawingml/2006/main">
          <a:pPr algn="ctr"/>
          <a:r>
            <a:rPr lang="en-US" sz="1550" b="1" dirty="0" smtClean="0">
              <a:solidFill>
                <a:schemeClr val="accent2">
                  <a:lumMod val="75000"/>
                </a:schemeClr>
              </a:solidFill>
            </a:rPr>
            <a:t>EFFECT</a:t>
          </a:r>
          <a:endParaRPr lang="uk-UA" sz="1550" b="1" dirty="0" smtClean="0">
            <a:solidFill>
              <a:schemeClr val="accent2">
                <a:lumMod val="75000"/>
              </a:schemeClr>
            </a:solidFill>
          </a:endParaRPr>
        </a:p>
        <a:p xmlns:a="http://schemas.openxmlformats.org/drawingml/2006/main">
          <a:pPr algn="ctr"/>
          <a:r>
            <a:rPr lang="en-US" sz="1550" b="1" dirty="0">
              <a:solidFill>
                <a:schemeClr val="accent2">
                  <a:lumMod val="75000"/>
                </a:schemeClr>
              </a:solidFill>
            </a:rPr>
            <a:t>t</a:t>
          </a:r>
          <a:r>
            <a:rPr lang="en-US" sz="1550" b="1" dirty="0" smtClean="0">
              <a:solidFill>
                <a:schemeClr val="accent2">
                  <a:lumMod val="75000"/>
                </a:schemeClr>
              </a:solidFill>
            </a:rPr>
            <a:t>ill </a:t>
          </a:r>
          <a:r>
            <a:rPr lang="uk-UA" sz="1550" b="1" dirty="0" smtClean="0">
              <a:solidFill>
                <a:schemeClr val="accent2">
                  <a:lumMod val="75000"/>
                </a:schemeClr>
              </a:solidFill>
            </a:rPr>
            <a:t>2020</a:t>
          </a:r>
        </a:p>
        <a:p xmlns:a="http://schemas.openxmlformats.org/drawingml/2006/main">
          <a:pPr algn="ctr"/>
          <a:r>
            <a:rPr lang="uk-UA" sz="1600" dirty="0" smtClean="0">
              <a:solidFill>
                <a:schemeClr val="tx1"/>
              </a:solidFill>
            </a:rPr>
            <a:t> </a:t>
          </a:r>
          <a:r>
            <a:rPr lang="uk-UA" sz="2700" b="1" dirty="0" smtClean="0">
              <a:solidFill>
                <a:srgbClr val="990000"/>
              </a:solidFill>
            </a:rPr>
            <a:t>€1,6-2,4 </a:t>
          </a:r>
          <a:r>
            <a:rPr lang="uk-UA" sz="1800" b="1" dirty="0" smtClean="0">
              <a:solidFill>
                <a:srgbClr val="990000"/>
              </a:solidFill>
            </a:rPr>
            <a:t/>
          </a:r>
          <a:br>
            <a:rPr lang="uk-UA" sz="1800" b="1" dirty="0" smtClean="0">
              <a:solidFill>
                <a:srgbClr val="990000"/>
              </a:solidFill>
            </a:rPr>
          </a:br>
          <a:r>
            <a:rPr lang="en-US" sz="1800" dirty="0" smtClean="0">
              <a:solidFill>
                <a:srgbClr val="990000"/>
              </a:solidFill>
            </a:rPr>
            <a:t>billion</a:t>
          </a:r>
          <a:endParaRPr lang="uk-UA" sz="1800" dirty="0" smtClean="0">
            <a:solidFill>
              <a:srgbClr val="990000"/>
            </a:solidFill>
          </a:endParaRPr>
        </a:p>
      </cdr:txBody>
    </cdr:sp>
  </cdr:relSizeAnchor>
  <cdr:relSizeAnchor xmlns:cdr="http://schemas.openxmlformats.org/drawingml/2006/chartDrawing">
    <cdr:from>
      <cdr:x>0.19757</cdr:x>
      <cdr:y>0.1809</cdr:y>
    </cdr:from>
    <cdr:to>
      <cdr:x>0.28982</cdr:x>
      <cdr:y>0.2644</cdr:y>
    </cdr:to>
    <cdr:cxnSp macro="">
      <cdr:nvCxnSpPr>
        <cdr:cNvPr id="25" name="Прямая соединительная линия 24"/>
        <cdr:cNvCxnSpPr/>
      </cdr:nvCxnSpPr>
      <cdr:spPr>
        <a:xfrm xmlns:a="http://schemas.openxmlformats.org/drawingml/2006/main">
          <a:off x="861400" y="936104"/>
          <a:ext cx="402180" cy="43204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0.67377</cdr:x>
      <cdr:y>0.02127</cdr:y>
    </cdr:from>
    <cdr:to>
      <cdr:x>0.98739</cdr:x>
      <cdr:y>0.51683</cdr:y>
    </cdr:to>
    <cdr:sp macro="" textlink="">
      <cdr:nvSpPr>
        <cdr:cNvPr id="8" name="Прямоугольник 7"/>
        <cdr:cNvSpPr/>
      </cdr:nvSpPr>
      <cdr:spPr>
        <a:xfrm xmlns:a="http://schemas.openxmlformats.org/drawingml/2006/main">
          <a:off x="5800079" y="105681"/>
          <a:ext cx="2699765" cy="246221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>
          <a:spAutoFit/>
        </a:bodyPr>
        <a:lstStyle xmlns:a="http://schemas.openxmlformats.org/drawingml/2006/main"/>
        <a:p xmlns:a="http://schemas.openxmlformats.org/drawingml/2006/main">
          <a:pPr algn="ctr"/>
          <a:endParaRPr lang="uk-UA" sz="2000" b="1" cap="none" spc="0" dirty="0" smtClean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  <a:p xmlns:a="http://schemas.openxmlformats.org/drawingml/2006/main">
          <a:pPr algn="ctr"/>
          <a:endParaRPr lang="uk-UA" sz="2000" b="1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  <a:p xmlns:a="http://schemas.openxmlformats.org/drawingml/2006/main">
          <a:pPr algn="ctr"/>
          <a:r>
            <a:rPr lang="uk-UA" sz="3600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  </a:t>
          </a:r>
        </a:p>
        <a:p xmlns:a="http://schemas.openxmlformats.org/drawingml/2006/main">
          <a:pPr algn="ctr"/>
          <a:endParaRPr lang="uk-UA" sz="2400" b="1" cap="none" spc="0" dirty="0" smtClean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  <a:p xmlns:a="http://schemas.openxmlformats.org/drawingml/2006/main">
          <a:pPr algn="ctr"/>
          <a:endParaRPr lang="ru-RU" sz="5400" b="1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A0C470-66F2-4B9A-8F49-79022BCF7940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665847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176F1A-510E-4E5D-A5D8-FE51120FFC0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05049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D0BC36-AC97-45C2-9F31-83D83473CA2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643537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56D7B7-6050-4CA9-B628-5AD212EA349C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954960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73825-5A92-4462-84F3-4556700AB78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933803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9B4D4F-5C19-4A25-A193-5A9F1C2EF9F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733725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7E611-CAF0-4271-A46E-56E944E6CEE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4073095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4774C7-88CC-4A33-8350-B80DA33819AF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523057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8CD1B8-F49D-4865-945D-2C21B9858DD4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017952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5E973E-8E9A-4368-88CA-AC2A8E3A2ED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860284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5DC709-6105-43CD-BEA4-5BC52F49DC24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079236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9C49D2E0-CBDA-4AA1-8E54-CCA2C160428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.xml"/><Relationship Id="rId11" Type="http://schemas.openxmlformats.org/officeDocument/2006/relationships/image" Target="../media/image8.png"/><Relationship Id="rId5" Type="http://schemas.openxmlformats.org/officeDocument/2006/relationships/chart" Target="../charts/chart1.xml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2.pn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8" descr="Безимени-123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268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6"/>
          <p:cNvSpPr>
            <a:spLocks noChangeArrowheads="1"/>
          </p:cNvSpPr>
          <p:nvPr/>
        </p:nvSpPr>
        <p:spPr bwMode="auto">
          <a:xfrm>
            <a:off x="3743908" y="6313090"/>
            <a:ext cx="165618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kumimoji="1" lang="en-US" sz="1600" dirty="0" smtClean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April </a:t>
            </a:r>
            <a:r>
              <a:rPr kumimoji="1" lang="uk-UA" sz="1600" dirty="0" smtClean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2016</a:t>
            </a:r>
            <a:endParaRPr kumimoji="1" lang="uk-UA" sz="1600" dirty="0">
              <a:solidFill>
                <a:schemeClr val="bg1"/>
              </a:solidFill>
              <a:latin typeface="Bookman Old Style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211959" y="3573016"/>
            <a:ext cx="491179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sz="2800" dirty="0" smtClean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14</a:t>
            </a:r>
            <a:r>
              <a:rPr lang="en-US" sz="2800" baseline="30000" dirty="0" err="1" smtClean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th</a:t>
            </a:r>
            <a:r>
              <a:rPr lang="en-US" sz="2800" dirty="0" smtClean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 Sitting of the OECD Regulatory Policy Committee</a:t>
            </a:r>
            <a:endParaRPr lang="uk-UA" sz="2800" dirty="0">
              <a:solidFill>
                <a:schemeClr val="bg1"/>
              </a:solidFill>
              <a:latin typeface="Bookman Old Style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68549" y="404664"/>
            <a:ext cx="70922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000" dirty="0" smtClean="0">
                <a:solidFill>
                  <a:schemeClr val="bg1"/>
                </a:solidFill>
                <a:latin typeface="Book Antiqua" pitchFamily="18" charset="0"/>
                <a:cs typeface="Times New Roman" pitchFamily="18" charset="0"/>
              </a:rPr>
              <a:t>Head of the State Regulatory </a:t>
            </a:r>
            <a:r>
              <a:rPr lang="en-US" sz="2000" dirty="0" smtClean="0">
                <a:solidFill>
                  <a:schemeClr val="bg1"/>
                </a:solidFill>
                <a:latin typeface="Book Antiqua" pitchFamily="18" charset="0"/>
                <a:cs typeface="Times New Roman" pitchFamily="18" charset="0"/>
              </a:rPr>
              <a:t>Administration </a:t>
            </a:r>
            <a:r>
              <a:rPr lang="en-US" sz="2000" dirty="0" smtClean="0">
                <a:solidFill>
                  <a:schemeClr val="bg1"/>
                </a:solidFill>
                <a:latin typeface="Book Antiqua" pitchFamily="18" charset="0"/>
                <a:cs typeface="Times New Roman" pitchFamily="18" charset="0"/>
              </a:rPr>
              <a:t>of Ukraine</a:t>
            </a:r>
            <a:r>
              <a:rPr lang="ru-RU" sz="2000" dirty="0" smtClean="0">
                <a:solidFill>
                  <a:schemeClr val="bg1"/>
                </a:solidFill>
                <a:latin typeface="Book Antiqua" pitchFamily="18" charset="0"/>
                <a:cs typeface="Times New Roman" pitchFamily="18" charset="0"/>
              </a:rPr>
              <a:t> </a:t>
            </a:r>
          </a:p>
          <a:p>
            <a:pPr algn="r"/>
            <a:r>
              <a:rPr lang="en-US" sz="2000" dirty="0" err="1" smtClean="0">
                <a:solidFill>
                  <a:schemeClr val="bg1"/>
                </a:solidFill>
                <a:latin typeface="Book Antiqua" pitchFamily="18" charset="0"/>
                <a:cs typeface="Times New Roman" pitchFamily="18" charset="0"/>
              </a:rPr>
              <a:t>Ksenia</a:t>
            </a:r>
            <a:r>
              <a:rPr lang="en-US" sz="2000" dirty="0" smtClean="0">
                <a:solidFill>
                  <a:schemeClr val="bg1"/>
                </a:solidFill>
                <a:latin typeface="Book Antiqua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Book Antiqua" pitchFamily="18" charset="0"/>
                <a:cs typeface="Times New Roman" pitchFamily="18" charset="0"/>
              </a:rPr>
              <a:t>Lyapina</a:t>
            </a:r>
            <a:endParaRPr lang="uk-UA" sz="2000" dirty="0">
              <a:solidFill>
                <a:schemeClr val="bg1"/>
              </a:solidFill>
              <a:latin typeface="Book Antiqua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6"/>
          <p:cNvSpPr txBox="1">
            <a:spLocks noGrp="1" noChangeArrowheads="1"/>
          </p:cNvSpPr>
          <p:nvPr/>
        </p:nvSpPr>
        <p:spPr bwMode="auto">
          <a:xfrm>
            <a:off x="6553200" y="5516563"/>
            <a:ext cx="2266950" cy="120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endParaRPr lang="ru-RU" sz="1400"/>
          </a:p>
        </p:txBody>
      </p:sp>
      <p:sp>
        <p:nvSpPr>
          <p:cNvPr id="6157" name="Rectangle 2"/>
          <p:cNvSpPr>
            <a:spLocks noChangeArrowheads="1"/>
          </p:cNvSpPr>
          <p:nvPr/>
        </p:nvSpPr>
        <p:spPr bwMode="auto">
          <a:xfrm>
            <a:off x="38497" y="6233320"/>
            <a:ext cx="4762106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kumimoji="1" lang="uk-UA" b="1" i="1" dirty="0">
                <a:solidFill>
                  <a:srgbClr val="990000"/>
                </a:solidFill>
              </a:rPr>
              <a:t>  </a:t>
            </a:r>
            <a:r>
              <a:rPr kumimoji="1" lang="en-US" b="1" i="1" dirty="0" smtClean="0">
                <a:solidFill>
                  <a:srgbClr val="990000"/>
                </a:solidFill>
              </a:rPr>
              <a:t>Together towards development of a high quality regulatory act</a:t>
            </a:r>
            <a:endParaRPr kumimoji="1" lang="uk-UA" b="1" i="1" dirty="0">
              <a:solidFill>
                <a:srgbClr val="990000"/>
              </a:solidFill>
            </a:endParaRPr>
          </a:p>
        </p:txBody>
      </p:sp>
      <p:pic>
        <p:nvPicPr>
          <p:cNvPr id="6169" name="Picture 30" descr="5555 коп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11975" y="0"/>
            <a:ext cx="2124075" cy="159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70" name="Rectangle 32"/>
          <p:cNvSpPr>
            <a:spLocks noChangeArrowheads="1"/>
          </p:cNvSpPr>
          <p:nvPr/>
        </p:nvSpPr>
        <p:spPr bwMode="auto">
          <a:xfrm>
            <a:off x="2335405" y="598457"/>
            <a:ext cx="489909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Participants of the Regulatory </a:t>
            </a:r>
            <a:r>
              <a:rPr kumimoji="1" lang="en-US" sz="2000" b="1" dirty="0">
                <a:solidFill>
                  <a:schemeClr val="accent2">
                    <a:lumMod val="75000"/>
                  </a:schemeClr>
                </a:solidFill>
              </a:rPr>
              <a:t>Process</a:t>
            </a:r>
            <a:endParaRPr kumimoji="1" lang="uk-UA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2" name="Rectangle 2" descr="Голубая тисненая бумага"/>
          <p:cNvSpPr>
            <a:spLocks noChangeArrowheads="1"/>
          </p:cNvSpPr>
          <p:nvPr/>
        </p:nvSpPr>
        <p:spPr bwMode="auto">
          <a:xfrm>
            <a:off x="406091" y="84790"/>
            <a:ext cx="5272236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uk-UA" sz="1350" i="1" dirty="0">
                <a:solidFill>
                  <a:srgbClr val="000099"/>
                </a:solidFill>
                <a:latin typeface="Calibri" pitchFamily="34" charset="0"/>
              </a:rPr>
              <a:t>  </a:t>
            </a:r>
            <a:r>
              <a:rPr lang="uk-UA" sz="1350" i="1" dirty="0" smtClean="0">
                <a:solidFill>
                  <a:srgbClr val="000099"/>
                </a:solidFill>
                <a:latin typeface="Calibri" pitchFamily="34" charset="0"/>
              </a:rPr>
              <a:t> </a:t>
            </a:r>
          </a:p>
          <a:p>
            <a:r>
              <a:rPr lang="en-US" sz="1350" i="1" dirty="0" err="1" smtClean="0">
                <a:solidFill>
                  <a:srgbClr val="000066"/>
                </a:solidFill>
                <a:latin typeface="Calibri" pitchFamily="34" charset="0"/>
              </a:rPr>
              <a:t>Ksenia</a:t>
            </a:r>
            <a:r>
              <a:rPr lang="en-US" sz="1350" i="1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en-US" sz="1350" i="1" dirty="0" err="1" smtClean="0">
                <a:solidFill>
                  <a:srgbClr val="000066"/>
                </a:solidFill>
                <a:latin typeface="Calibri" pitchFamily="34" charset="0"/>
              </a:rPr>
              <a:t>Lyapina</a:t>
            </a:r>
            <a:r>
              <a:rPr lang="en-US" sz="1350" i="1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uk-UA" sz="1350" i="1" dirty="0" smtClean="0">
                <a:solidFill>
                  <a:srgbClr val="000066"/>
                </a:solidFill>
                <a:latin typeface="Calibri" pitchFamily="34" charset="0"/>
              </a:rPr>
              <a:t>– </a:t>
            </a:r>
            <a:r>
              <a:rPr lang="en-US" sz="1350" i="1" dirty="0" smtClean="0">
                <a:solidFill>
                  <a:srgbClr val="000066"/>
                </a:solidFill>
                <a:latin typeface="Calibri" pitchFamily="34" charset="0"/>
              </a:rPr>
              <a:t>Head of </a:t>
            </a:r>
            <a:r>
              <a:rPr lang="en-US" sz="1350" i="1" dirty="0">
                <a:solidFill>
                  <a:srgbClr val="000066"/>
                </a:solidFill>
                <a:latin typeface="Calibri" pitchFamily="34" charset="0"/>
              </a:rPr>
              <a:t>the State Regulatory </a:t>
            </a:r>
            <a:r>
              <a:rPr lang="en-US" sz="1350" i="1" dirty="0" smtClean="0">
                <a:solidFill>
                  <a:srgbClr val="000066"/>
                </a:solidFill>
                <a:latin typeface="Calibri" pitchFamily="34" charset="0"/>
              </a:rPr>
              <a:t>Administration </a:t>
            </a:r>
            <a:r>
              <a:rPr lang="en-US" sz="1350" i="1" dirty="0" smtClean="0">
                <a:solidFill>
                  <a:srgbClr val="000066"/>
                </a:solidFill>
                <a:latin typeface="Calibri" pitchFamily="34" charset="0"/>
              </a:rPr>
              <a:t>of Ukraine</a:t>
            </a:r>
            <a:endParaRPr lang="uk-UA" sz="1350" i="1" dirty="0">
              <a:solidFill>
                <a:srgbClr val="000066"/>
              </a:solidFill>
              <a:latin typeface="Calibri" pitchFamily="34" charset="0"/>
            </a:endParaRPr>
          </a:p>
          <a:p>
            <a:endParaRPr lang="uk-UA" sz="1350" b="1" i="1" noProof="1">
              <a:solidFill>
                <a:srgbClr val="000066"/>
              </a:solidFill>
              <a:latin typeface="Calibri" pitchFamily="34" charset="0"/>
            </a:endParaRPr>
          </a:p>
        </p:txBody>
      </p:sp>
      <p:pic>
        <p:nvPicPr>
          <p:cNvPr id="23" name="Picture 6" descr="Логотип скан1 копи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6090" y="-23371"/>
            <a:ext cx="516329" cy="4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AutoShape 9"/>
          <p:cNvSpPr>
            <a:spLocks noChangeArrowheads="1"/>
          </p:cNvSpPr>
          <p:nvPr/>
        </p:nvSpPr>
        <p:spPr bwMode="auto">
          <a:xfrm>
            <a:off x="6215236" y="2269850"/>
            <a:ext cx="2559863" cy="871188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90000"/>
                </a:schemeClr>
              </a:gs>
              <a:gs pos="35000">
                <a:schemeClr val="accent1"/>
              </a:gs>
              <a:gs pos="100000">
                <a:srgbClr val="FFECAF"/>
              </a:gs>
            </a:gsLst>
            <a:lin ang="16200000" scaled="1"/>
          </a:gradFill>
          <a:ln w="9525">
            <a:solidFill>
              <a:schemeClr val="tx1"/>
            </a:solidFill>
            <a:round/>
            <a:headEnd/>
            <a:tailEnd/>
          </a:ln>
          <a:scene3d>
            <a:camera prst="perspectiveAbove"/>
            <a:lightRig rig="threePt" dir="t"/>
          </a:scene3d>
          <a:sp3d>
            <a:bevelT w="152400" h="50800" prst="softRound"/>
          </a:sp3d>
        </p:spPr>
        <p:txBody>
          <a:bodyPr wrap="none" anchor="ctr">
            <a:flatTx/>
          </a:bodyPr>
          <a:lstStyle/>
          <a:p>
            <a:pPr algn="ctr">
              <a:defRPr/>
            </a:pPr>
            <a:r>
              <a:rPr lang="en-US" b="1" dirty="0" smtClean="0"/>
              <a:t>NGOs</a:t>
            </a:r>
            <a:endParaRPr lang="uk-UA" b="1" dirty="0"/>
          </a:p>
        </p:txBody>
      </p:sp>
      <p:sp>
        <p:nvSpPr>
          <p:cNvPr id="25" name="AutoShape 9"/>
          <p:cNvSpPr>
            <a:spLocks noChangeArrowheads="1"/>
          </p:cNvSpPr>
          <p:nvPr/>
        </p:nvSpPr>
        <p:spPr bwMode="auto">
          <a:xfrm>
            <a:off x="3347864" y="1618620"/>
            <a:ext cx="2559863" cy="992105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90000"/>
                </a:schemeClr>
              </a:gs>
              <a:gs pos="35000">
                <a:schemeClr val="accent1"/>
              </a:gs>
              <a:gs pos="100000">
                <a:srgbClr val="FFECAF"/>
              </a:gs>
            </a:gsLst>
            <a:lin ang="16200000" scaled="1"/>
          </a:gradFill>
          <a:ln w="9525">
            <a:solidFill>
              <a:schemeClr val="tx1"/>
            </a:solidFill>
            <a:round/>
            <a:headEnd/>
            <a:tailEnd/>
          </a:ln>
          <a:scene3d>
            <a:camera prst="perspectiveAbove"/>
            <a:lightRig rig="threePt" dir="t"/>
          </a:scene3d>
          <a:sp3d>
            <a:bevelT w="152400" h="50800" prst="softRound"/>
          </a:sp3d>
        </p:spPr>
        <p:txBody>
          <a:bodyPr wrap="none" anchor="ctr">
            <a:flatTx/>
          </a:bodyPr>
          <a:lstStyle/>
          <a:p>
            <a:pPr algn="ctr">
              <a:defRPr/>
            </a:pPr>
            <a:r>
              <a:rPr lang="en-US" dirty="0" smtClean="0"/>
              <a:t>Designated authorities</a:t>
            </a:r>
            <a:endParaRPr lang="uk-UA" dirty="0"/>
          </a:p>
        </p:txBody>
      </p:sp>
      <p:sp>
        <p:nvSpPr>
          <p:cNvPr id="26" name="AutoShape 9"/>
          <p:cNvSpPr>
            <a:spLocks noChangeArrowheads="1"/>
          </p:cNvSpPr>
          <p:nvPr/>
        </p:nvSpPr>
        <p:spPr bwMode="auto">
          <a:xfrm>
            <a:off x="295442" y="1125611"/>
            <a:ext cx="2559863" cy="871188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90000"/>
                </a:schemeClr>
              </a:gs>
              <a:gs pos="35000">
                <a:schemeClr val="accent1"/>
              </a:gs>
              <a:gs pos="100000">
                <a:srgbClr val="FFECAF"/>
              </a:gs>
            </a:gsLst>
            <a:lin ang="16200000" scaled="1"/>
          </a:gradFill>
          <a:ln w="9525">
            <a:solidFill>
              <a:schemeClr val="tx1"/>
            </a:solidFill>
            <a:round/>
            <a:headEnd/>
            <a:tailEnd/>
          </a:ln>
          <a:scene3d>
            <a:camera prst="perspectiveAbove"/>
            <a:lightRig rig="threePt" dir="t"/>
          </a:scene3d>
          <a:sp3d>
            <a:bevelT w="152400" h="50800" prst="softRound"/>
          </a:sp3d>
        </p:spPr>
        <p:txBody>
          <a:bodyPr wrap="none" anchor="ctr">
            <a:flatTx/>
          </a:bodyPr>
          <a:lstStyle/>
          <a:p>
            <a:pPr algn="ctr">
              <a:defRPr/>
            </a:pPr>
            <a:r>
              <a:rPr lang="en-US" dirty="0" smtClean="0"/>
              <a:t>Regulatory bodies</a:t>
            </a:r>
            <a:endParaRPr lang="uk-UA" dirty="0"/>
          </a:p>
        </p:txBody>
      </p:sp>
      <p:sp>
        <p:nvSpPr>
          <p:cNvPr id="27" name="AutoShape 11"/>
          <p:cNvSpPr>
            <a:spLocks noChangeArrowheads="1"/>
          </p:cNvSpPr>
          <p:nvPr/>
        </p:nvSpPr>
        <p:spPr bwMode="auto">
          <a:xfrm>
            <a:off x="295442" y="2059468"/>
            <a:ext cx="2559863" cy="3312368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90000"/>
                </a:schemeClr>
              </a:gs>
              <a:gs pos="35000">
                <a:schemeClr val="accent1"/>
              </a:gs>
              <a:gs pos="100000">
                <a:srgbClr val="FFECAF"/>
              </a:gs>
            </a:gsLst>
            <a:lin ang="162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scene3d>
            <a:camera prst="perspectiveAbove"/>
            <a:lightRig rig="threePt" dir="t"/>
          </a:scene3d>
          <a:sp3d>
            <a:bevelT w="152400" h="50800" prst="softRound"/>
          </a:sp3d>
        </p:spPr>
        <p:txBody>
          <a:bodyPr wrap="none" anchor="ctr">
            <a:flatTx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endParaRPr lang="uk-UA" dirty="0" smtClean="0"/>
          </a:p>
          <a:p>
            <a:pPr algn="ctr">
              <a:defRPr/>
            </a:pPr>
            <a:r>
              <a:rPr lang="en-US" dirty="0" smtClean="0"/>
              <a:t>President of Ukraine</a:t>
            </a:r>
            <a:endParaRPr lang="uk-UA" dirty="0"/>
          </a:p>
          <a:p>
            <a:pPr algn="ctr">
              <a:defRPr/>
            </a:pPr>
            <a:endParaRPr lang="uk-UA" sz="900" dirty="0"/>
          </a:p>
          <a:p>
            <a:pPr algn="ctr">
              <a:defRPr/>
            </a:pPr>
            <a:r>
              <a:rPr lang="en-US" dirty="0" err="1" smtClean="0"/>
              <a:t>Verkhovna</a:t>
            </a:r>
            <a:r>
              <a:rPr lang="en-US" dirty="0" smtClean="0"/>
              <a:t> Rada</a:t>
            </a:r>
          </a:p>
          <a:p>
            <a:pPr algn="ctr">
              <a:defRPr/>
            </a:pPr>
            <a:r>
              <a:rPr lang="en-US" dirty="0" smtClean="0"/>
              <a:t> of Ukraine</a:t>
            </a:r>
          </a:p>
          <a:p>
            <a:pPr algn="ctr">
              <a:defRPr/>
            </a:pPr>
            <a:endParaRPr lang="uk-UA" sz="900" dirty="0"/>
          </a:p>
          <a:p>
            <a:pPr algn="ctr">
              <a:defRPr/>
            </a:pPr>
            <a:r>
              <a:rPr lang="en-US" dirty="0" smtClean="0"/>
              <a:t>Cabinet of Ministers</a:t>
            </a:r>
          </a:p>
          <a:p>
            <a:pPr algn="ctr">
              <a:defRPr/>
            </a:pPr>
            <a:r>
              <a:rPr lang="en-US" dirty="0"/>
              <a:t>of </a:t>
            </a:r>
            <a:r>
              <a:rPr lang="en-US" dirty="0" smtClean="0"/>
              <a:t>Ukraine</a:t>
            </a:r>
          </a:p>
          <a:p>
            <a:pPr algn="ctr">
              <a:defRPr/>
            </a:pPr>
            <a:endParaRPr lang="uk-UA" sz="900" dirty="0"/>
          </a:p>
          <a:p>
            <a:pPr algn="ctr">
              <a:defRPr/>
            </a:pPr>
            <a:r>
              <a:rPr lang="en-US" dirty="0" smtClean="0"/>
              <a:t>Central executive</a:t>
            </a:r>
          </a:p>
          <a:p>
            <a:pPr algn="ctr">
              <a:defRPr/>
            </a:pPr>
            <a:r>
              <a:rPr lang="en-US" dirty="0" smtClean="0"/>
              <a:t>authorities</a:t>
            </a:r>
            <a:endParaRPr lang="uk-UA" dirty="0"/>
          </a:p>
          <a:p>
            <a:pPr algn="ctr">
              <a:defRPr/>
            </a:pPr>
            <a:endParaRPr lang="uk-UA" sz="900" dirty="0"/>
          </a:p>
          <a:p>
            <a:pPr algn="ctr">
              <a:defRPr/>
            </a:pPr>
            <a:r>
              <a:rPr lang="en-US" dirty="0" smtClean="0"/>
              <a:t>Local authorities</a:t>
            </a:r>
            <a:endParaRPr lang="uk-UA" dirty="0"/>
          </a:p>
        </p:txBody>
      </p:sp>
      <p:sp>
        <p:nvSpPr>
          <p:cNvPr id="29" name="AutoShape 11"/>
          <p:cNvSpPr>
            <a:spLocks noChangeArrowheads="1"/>
          </p:cNvSpPr>
          <p:nvPr/>
        </p:nvSpPr>
        <p:spPr bwMode="auto">
          <a:xfrm>
            <a:off x="6215235" y="3212976"/>
            <a:ext cx="2559863" cy="3312368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90000"/>
                </a:schemeClr>
              </a:gs>
              <a:gs pos="35000">
                <a:schemeClr val="accent1"/>
              </a:gs>
              <a:gs pos="100000">
                <a:srgbClr val="FFECAF"/>
              </a:gs>
            </a:gsLst>
            <a:lin ang="162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scene3d>
            <a:camera prst="perspectiveAbove"/>
            <a:lightRig rig="threePt" dir="t"/>
          </a:scene3d>
          <a:sp3d>
            <a:bevelT w="152400" h="50800" prst="softRound"/>
          </a:sp3d>
        </p:spPr>
        <p:txBody>
          <a:bodyPr wrap="none" anchor="ctr">
            <a:flatTx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endParaRPr lang="uk-UA" sz="800" dirty="0" smtClean="0"/>
          </a:p>
          <a:p>
            <a:pPr algn="ctr">
              <a:defRPr/>
            </a:pPr>
            <a:r>
              <a:rPr lang="en-US" sz="1700" dirty="0" smtClean="0"/>
              <a:t>Economic entities</a:t>
            </a:r>
            <a:endParaRPr lang="uk-UA" sz="1700" dirty="0"/>
          </a:p>
          <a:p>
            <a:pPr algn="ctr">
              <a:defRPr/>
            </a:pPr>
            <a:endParaRPr lang="uk-UA" sz="900" dirty="0"/>
          </a:p>
          <a:p>
            <a:pPr algn="ctr">
              <a:defRPr/>
            </a:pPr>
            <a:r>
              <a:rPr lang="en-US" sz="1700" dirty="0" smtClean="0"/>
              <a:t>Associations of </a:t>
            </a:r>
          </a:p>
          <a:p>
            <a:pPr algn="ctr">
              <a:defRPr/>
            </a:pPr>
            <a:r>
              <a:rPr lang="en-US" sz="1700" dirty="0" smtClean="0"/>
              <a:t>economic </a:t>
            </a:r>
            <a:r>
              <a:rPr lang="en-US" sz="1700" dirty="0"/>
              <a:t>entities</a:t>
            </a:r>
            <a:endParaRPr lang="uk-UA" sz="1700" dirty="0"/>
          </a:p>
          <a:p>
            <a:pPr algn="ctr">
              <a:defRPr/>
            </a:pPr>
            <a:endParaRPr lang="uk-UA" sz="900" dirty="0"/>
          </a:p>
          <a:p>
            <a:pPr algn="ctr">
              <a:defRPr/>
            </a:pPr>
            <a:r>
              <a:rPr lang="en-US" sz="1700" dirty="0" smtClean="0"/>
              <a:t>Research institutions</a:t>
            </a:r>
            <a:endParaRPr lang="uk-UA" sz="1700" dirty="0"/>
          </a:p>
          <a:p>
            <a:pPr algn="ctr">
              <a:defRPr/>
            </a:pPr>
            <a:endParaRPr lang="uk-UA" sz="900" dirty="0"/>
          </a:p>
          <a:p>
            <a:pPr algn="ctr">
              <a:defRPr/>
            </a:pPr>
            <a:r>
              <a:rPr lang="en-US" sz="1700" dirty="0" smtClean="0"/>
              <a:t>Consulting and advisory</a:t>
            </a:r>
          </a:p>
          <a:p>
            <a:pPr algn="ctr">
              <a:defRPr/>
            </a:pPr>
            <a:r>
              <a:rPr lang="en-US" sz="1700" dirty="0" smtClean="0"/>
              <a:t>agencies</a:t>
            </a:r>
            <a:endParaRPr lang="uk-UA" sz="1700" dirty="0" smtClean="0"/>
          </a:p>
          <a:p>
            <a:pPr algn="ctr">
              <a:defRPr/>
            </a:pPr>
            <a:endParaRPr lang="uk-UA" sz="800" dirty="0"/>
          </a:p>
          <a:p>
            <a:pPr algn="ctr">
              <a:defRPr/>
            </a:pPr>
            <a:r>
              <a:rPr lang="en-US" sz="1700" dirty="0" smtClean="0"/>
              <a:t>Citizens</a:t>
            </a:r>
            <a:endParaRPr lang="uk-UA" sz="1700" dirty="0"/>
          </a:p>
        </p:txBody>
      </p:sp>
      <p:sp>
        <p:nvSpPr>
          <p:cNvPr id="28" name="AutoShape 11"/>
          <p:cNvSpPr>
            <a:spLocks noChangeArrowheads="1"/>
          </p:cNvSpPr>
          <p:nvPr/>
        </p:nvSpPr>
        <p:spPr bwMode="auto">
          <a:xfrm>
            <a:off x="3274605" y="2705444"/>
            <a:ext cx="2559863" cy="3312368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90000"/>
                </a:schemeClr>
              </a:gs>
              <a:gs pos="35000">
                <a:schemeClr val="accent1"/>
              </a:gs>
              <a:gs pos="100000">
                <a:srgbClr val="FFECAF"/>
              </a:gs>
            </a:gsLst>
            <a:lin ang="162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scene3d>
            <a:camera prst="perspectiveAbove"/>
            <a:lightRig rig="threePt" dir="t"/>
          </a:scene3d>
          <a:sp3d>
            <a:bevelT w="152400" h="50800" prst="softRound"/>
          </a:sp3d>
        </p:spPr>
        <p:txBody>
          <a:bodyPr wrap="none" anchor="ctr">
            <a:flatTx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endParaRPr lang="uk-UA" dirty="0" smtClean="0"/>
          </a:p>
          <a:p>
            <a:pPr algn="ctr">
              <a:defRPr/>
            </a:pPr>
            <a:endParaRPr lang="uk-UA" sz="500" dirty="0" smtClean="0"/>
          </a:p>
          <a:p>
            <a:pPr algn="ctr">
              <a:defRPr/>
            </a:pPr>
            <a:r>
              <a:rPr lang="uk-UA" sz="500" dirty="0" smtClean="0"/>
              <a:t> </a:t>
            </a:r>
            <a:r>
              <a:rPr lang="en-US" dirty="0" smtClean="0"/>
              <a:t>State </a:t>
            </a:r>
          </a:p>
          <a:p>
            <a:pPr algn="ctr">
              <a:defRPr/>
            </a:pPr>
            <a:r>
              <a:rPr lang="en-US" dirty="0" smtClean="0"/>
              <a:t>Regulatory </a:t>
            </a:r>
          </a:p>
          <a:p>
            <a:pPr algn="ctr">
              <a:defRPr/>
            </a:pPr>
            <a:r>
              <a:rPr lang="en-US" dirty="0" smtClean="0"/>
              <a:t>Administration</a:t>
            </a:r>
            <a:endParaRPr lang="en-US" dirty="0" smtClean="0"/>
          </a:p>
          <a:p>
            <a:pPr algn="ctr">
              <a:defRPr/>
            </a:pPr>
            <a:r>
              <a:rPr lang="en-US" dirty="0"/>
              <a:t>of Ukraine </a:t>
            </a:r>
            <a:endParaRPr lang="uk-UA" dirty="0" smtClean="0"/>
          </a:p>
          <a:p>
            <a:pPr algn="ctr">
              <a:defRPr/>
            </a:pPr>
            <a:endParaRPr lang="uk-UA" sz="500" dirty="0" smtClean="0"/>
          </a:p>
          <a:p>
            <a:pPr algn="ctr">
              <a:defRPr/>
            </a:pPr>
            <a:endParaRPr lang="uk-UA" sz="5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11" name="AutoShape 11"/>
          <p:cNvSpPr>
            <a:spLocks noChangeArrowheads="1"/>
          </p:cNvSpPr>
          <p:nvPr/>
        </p:nvSpPr>
        <p:spPr bwMode="auto">
          <a:xfrm>
            <a:off x="3050378" y="1718997"/>
            <a:ext cx="2732075" cy="1746462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90000"/>
                </a:schemeClr>
              </a:gs>
              <a:gs pos="35000">
                <a:schemeClr val="accent1"/>
              </a:gs>
              <a:gs pos="100000">
                <a:srgbClr val="FFECAF"/>
              </a:gs>
            </a:gsLst>
            <a:lin ang="162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scene3d>
            <a:camera prst="perspectiveAbove"/>
            <a:lightRig rig="threePt" dir="t"/>
          </a:scene3d>
          <a:sp3d>
            <a:bevelT w="152400" h="50800" prst="softRound"/>
          </a:sp3d>
        </p:spPr>
        <p:txBody>
          <a:bodyPr wrap="none" anchor="ctr">
            <a:flatTx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en-US" dirty="0" smtClean="0"/>
              <a:t>Fundamental principles </a:t>
            </a:r>
          </a:p>
          <a:p>
            <a:pPr algn="ctr">
              <a:defRPr/>
            </a:pPr>
            <a:r>
              <a:rPr lang="en-US" dirty="0" smtClean="0"/>
              <a:t>of the state regulatory</a:t>
            </a:r>
          </a:p>
          <a:p>
            <a:pPr algn="ctr">
              <a:defRPr/>
            </a:pPr>
            <a:r>
              <a:rPr lang="en-US" dirty="0" smtClean="0"/>
              <a:t>policy</a:t>
            </a:r>
          </a:p>
          <a:p>
            <a:pPr algn="ctr">
              <a:defRPr/>
            </a:pPr>
            <a:r>
              <a:rPr lang="en-US" dirty="0" smtClean="0"/>
              <a:t> in decision-making</a:t>
            </a:r>
            <a:endParaRPr lang="uk-UA" dirty="0" smtClean="0"/>
          </a:p>
        </p:txBody>
      </p:sp>
      <p:sp>
        <p:nvSpPr>
          <p:cNvPr id="332817" name="AutoShape 17"/>
          <p:cNvSpPr>
            <a:spLocks noChangeArrowheads="1"/>
          </p:cNvSpPr>
          <p:nvPr/>
        </p:nvSpPr>
        <p:spPr bwMode="auto">
          <a:xfrm>
            <a:off x="165682" y="1895011"/>
            <a:ext cx="1676400" cy="792162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90000"/>
                </a:schemeClr>
              </a:gs>
              <a:gs pos="35000">
                <a:schemeClr val="accent1"/>
              </a:gs>
              <a:gs pos="100000">
                <a:srgbClr val="FFECAF"/>
              </a:gs>
            </a:gsLst>
            <a:lin ang="162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scene3d>
            <a:camera prst="perspectiveAbove"/>
            <a:lightRig rig="threePt" dir="t"/>
          </a:scene3d>
          <a:sp3d>
            <a:bevelT w="152400" h="50800" prst="softRound"/>
          </a:sp3d>
        </p:spPr>
        <p:txBody>
          <a:bodyPr wrap="none" anchor="ctr">
            <a:flatTx/>
          </a:bodyPr>
          <a:lstStyle/>
          <a:p>
            <a:pPr algn="ctr">
              <a:defRPr/>
            </a:pPr>
            <a:r>
              <a:rPr lang="en-US" dirty="0" smtClean="0"/>
              <a:t>Feasibility  </a:t>
            </a:r>
            <a:endParaRPr lang="uk-UA" dirty="0"/>
          </a:p>
        </p:txBody>
      </p:sp>
      <p:sp>
        <p:nvSpPr>
          <p:cNvPr id="332818" name="AutoShape 18"/>
          <p:cNvSpPr>
            <a:spLocks noChangeArrowheads="1"/>
          </p:cNvSpPr>
          <p:nvPr/>
        </p:nvSpPr>
        <p:spPr bwMode="auto">
          <a:xfrm>
            <a:off x="308557" y="2757023"/>
            <a:ext cx="1905000" cy="792163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90000"/>
                </a:schemeClr>
              </a:gs>
              <a:gs pos="35000">
                <a:schemeClr val="accent1"/>
              </a:gs>
              <a:gs pos="100000">
                <a:srgbClr val="FFECAF"/>
              </a:gs>
            </a:gsLst>
            <a:lin ang="162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scene3d>
            <a:camera prst="perspectiveAbove"/>
            <a:lightRig rig="threePt" dir="t"/>
          </a:scene3d>
          <a:sp3d>
            <a:bevelT w="152400" h="50800" prst="softRound"/>
          </a:sp3d>
        </p:spPr>
        <p:txBody>
          <a:bodyPr wrap="none" anchor="ctr">
            <a:flatTx/>
          </a:bodyPr>
          <a:lstStyle/>
          <a:p>
            <a:pPr algn="ctr">
              <a:defRPr/>
            </a:pPr>
            <a:r>
              <a:rPr lang="en-US" dirty="0" smtClean="0"/>
              <a:t>Efficiency </a:t>
            </a:r>
            <a:endParaRPr lang="uk-UA" dirty="0"/>
          </a:p>
        </p:txBody>
      </p:sp>
      <p:sp>
        <p:nvSpPr>
          <p:cNvPr id="332819" name="AutoShape 19"/>
          <p:cNvSpPr>
            <a:spLocks noChangeArrowheads="1"/>
          </p:cNvSpPr>
          <p:nvPr/>
        </p:nvSpPr>
        <p:spPr bwMode="auto">
          <a:xfrm>
            <a:off x="744549" y="3619678"/>
            <a:ext cx="2089149" cy="792163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90000"/>
                </a:schemeClr>
              </a:gs>
              <a:gs pos="35000">
                <a:schemeClr val="accent1"/>
              </a:gs>
              <a:gs pos="100000">
                <a:srgbClr val="FFECAF"/>
              </a:gs>
            </a:gsLst>
            <a:lin ang="162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scene3d>
            <a:camera prst="perspectiveAbove"/>
            <a:lightRig rig="threePt" dir="t"/>
          </a:scene3d>
          <a:sp3d>
            <a:bevelT w="152400" h="50800" prst="softRound"/>
          </a:sp3d>
        </p:spPr>
        <p:txBody>
          <a:bodyPr wrap="none" anchor="ctr">
            <a:flatTx/>
          </a:bodyPr>
          <a:lstStyle/>
          <a:p>
            <a:pPr algn="ctr">
              <a:defRPr/>
            </a:pPr>
            <a:r>
              <a:rPr lang="en-US" dirty="0" smtClean="0"/>
              <a:t>Adequacy</a:t>
            </a:r>
            <a:endParaRPr lang="uk-UA" dirty="0"/>
          </a:p>
        </p:txBody>
      </p:sp>
      <p:sp>
        <p:nvSpPr>
          <p:cNvPr id="332820" name="AutoShape 20"/>
          <p:cNvSpPr>
            <a:spLocks noChangeArrowheads="1"/>
          </p:cNvSpPr>
          <p:nvPr/>
        </p:nvSpPr>
        <p:spPr bwMode="auto">
          <a:xfrm>
            <a:off x="6004508" y="3619698"/>
            <a:ext cx="2592388" cy="775078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90000"/>
                </a:schemeClr>
              </a:gs>
              <a:gs pos="35000">
                <a:schemeClr val="accent1"/>
              </a:gs>
              <a:gs pos="100000">
                <a:srgbClr val="FFECAF"/>
              </a:gs>
            </a:gsLst>
            <a:lin ang="162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scene3d>
            <a:camera prst="perspectiveAbove"/>
            <a:lightRig rig="threePt" dir="t"/>
          </a:scene3d>
          <a:sp3d>
            <a:bevelT w="152400" h="50800" prst="softRound"/>
          </a:sp3d>
        </p:spPr>
        <p:txBody>
          <a:bodyPr wrap="none" anchor="ctr">
            <a:flatTx/>
          </a:bodyPr>
          <a:lstStyle/>
          <a:p>
            <a:pPr algn="ctr">
              <a:defRPr/>
            </a:pPr>
            <a:r>
              <a:rPr lang="en-US" dirty="0" smtClean="0"/>
              <a:t>Balance </a:t>
            </a:r>
            <a:endParaRPr lang="uk-UA" dirty="0"/>
          </a:p>
        </p:txBody>
      </p:sp>
      <p:sp>
        <p:nvSpPr>
          <p:cNvPr id="332821" name="AutoShape 21"/>
          <p:cNvSpPr>
            <a:spLocks noChangeArrowheads="1"/>
          </p:cNvSpPr>
          <p:nvPr/>
        </p:nvSpPr>
        <p:spPr bwMode="auto">
          <a:xfrm>
            <a:off x="6432293" y="2757023"/>
            <a:ext cx="2447423" cy="792163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90000"/>
                </a:schemeClr>
              </a:gs>
              <a:gs pos="35000">
                <a:schemeClr val="accent1"/>
              </a:gs>
              <a:gs pos="100000">
                <a:srgbClr val="FFECAF"/>
              </a:gs>
            </a:gsLst>
            <a:lin ang="162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scene3d>
            <a:camera prst="perspectiveAbove"/>
            <a:lightRig rig="threePt" dir="t"/>
          </a:scene3d>
          <a:sp3d>
            <a:bevelT w="152400" h="50800" prst="softRound"/>
          </a:sp3d>
        </p:spPr>
        <p:txBody>
          <a:bodyPr wrap="none" anchor="ctr">
            <a:flatTx/>
          </a:bodyPr>
          <a:lstStyle/>
          <a:p>
            <a:pPr algn="ctr">
              <a:defRPr/>
            </a:pPr>
            <a:r>
              <a:rPr lang="en-US" dirty="0"/>
              <a:t>Predictability</a:t>
            </a:r>
            <a:endParaRPr lang="uk-UA" dirty="0"/>
          </a:p>
        </p:txBody>
      </p:sp>
      <p:sp>
        <p:nvSpPr>
          <p:cNvPr id="5178" name="Text Box 51"/>
          <p:cNvSpPr txBox="1">
            <a:spLocks noChangeArrowheads="1"/>
          </p:cNvSpPr>
          <p:nvPr/>
        </p:nvSpPr>
        <p:spPr bwMode="auto">
          <a:xfrm rot="760571">
            <a:off x="6000049" y="3437024"/>
            <a:ext cx="733614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uk-UA">
              <a:latin typeface="Calibri" pitchFamily="34" charset="0"/>
            </a:endParaRPr>
          </a:p>
        </p:txBody>
      </p:sp>
      <p:sp>
        <p:nvSpPr>
          <p:cNvPr id="332825" name="AutoShape 25"/>
          <p:cNvSpPr>
            <a:spLocks noChangeArrowheads="1"/>
          </p:cNvSpPr>
          <p:nvPr/>
        </p:nvSpPr>
        <p:spPr bwMode="auto">
          <a:xfrm>
            <a:off x="7363407" y="1895011"/>
            <a:ext cx="1676400" cy="792162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90000"/>
                </a:schemeClr>
              </a:gs>
              <a:gs pos="35000">
                <a:schemeClr val="accent1"/>
              </a:gs>
              <a:gs pos="100000">
                <a:srgbClr val="FFECAF"/>
              </a:gs>
            </a:gsLst>
            <a:lin ang="162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scene3d>
            <a:camera prst="perspectiveAbove"/>
            <a:lightRig rig="threePt" dir="t"/>
          </a:scene3d>
          <a:sp3d>
            <a:bevelT w="152400" h="50800" prst="softRound"/>
          </a:sp3d>
        </p:spPr>
        <p:txBody>
          <a:bodyPr wrap="none" anchor="ctr">
            <a:flatTx/>
          </a:bodyPr>
          <a:lstStyle/>
          <a:p>
            <a:pPr algn="ctr">
              <a:defRPr/>
            </a:pPr>
            <a:r>
              <a:rPr lang="en-US" dirty="0" smtClean="0"/>
              <a:t>Transparency</a:t>
            </a:r>
            <a:endParaRPr lang="uk-UA" dirty="0"/>
          </a:p>
        </p:txBody>
      </p:sp>
      <p:sp>
        <p:nvSpPr>
          <p:cNvPr id="332827" name="AutoShape 27"/>
          <p:cNvSpPr>
            <a:spLocks noChangeArrowheads="1"/>
          </p:cNvSpPr>
          <p:nvPr/>
        </p:nvSpPr>
        <p:spPr bwMode="auto">
          <a:xfrm>
            <a:off x="2551695" y="4488604"/>
            <a:ext cx="3886200" cy="788054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90000"/>
                </a:schemeClr>
              </a:gs>
              <a:gs pos="35000">
                <a:schemeClr val="accent1"/>
              </a:gs>
              <a:gs pos="100000">
                <a:srgbClr val="FFECAF"/>
              </a:gs>
            </a:gsLst>
            <a:lin ang="162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scene3d>
            <a:camera prst="perspectiveAbove"/>
            <a:lightRig rig="threePt" dir="t"/>
          </a:scene3d>
          <a:sp3d>
            <a:bevelT w="152400" h="50800" prst="softRound"/>
          </a:sp3d>
        </p:spPr>
        <p:txBody>
          <a:bodyPr wrap="none" anchor="ctr">
            <a:flatTx/>
          </a:bodyPr>
          <a:lstStyle/>
          <a:p>
            <a:pPr algn="ctr">
              <a:defRPr/>
            </a:pPr>
            <a:r>
              <a:rPr lang="en-US" b="1" dirty="0" smtClean="0"/>
              <a:t>Consideration of public opinion</a:t>
            </a:r>
            <a:endParaRPr lang="uk-UA" b="1" dirty="0"/>
          </a:p>
        </p:txBody>
      </p:sp>
      <p:sp>
        <p:nvSpPr>
          <p:cNvPr id="14400" name="Rectangle 64"/>
          <p:cNvSpPr>
            <a:spLocks noChangeArrowheads="1"/>
          </p:cNvSpPr>
          <p:nvPr/>
        </p:nvSpPr>
        <p:spPr bwMode="auto">
          <a:xfrm>
            <a:off x="943744" y="658982"/>
            <a:ext cx="6985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kumimoji="1"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Principles of the State Regulatory Policy</a:t>
            </a:r>
            <a:endParaRPr kumimoji="1" lang="uk-UA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174" name="Rectangle 66"/>
          <p:cNvSpPr>
            <a:spLocks noChangeArrowheads="1"/>
          </p:cNvSpPr>
          <p:nvPr/>
        </p:nvSpPr>
        <p:spPr bwMode="auto">
          <a:xfrm>
            <a:off x="656009" y="5674171"/>
            <a:ext cx="799306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b="1" i="1" dirty="0" smtClean="0">
                <a:solidFill>
                  <a:srgbClr val="990000"/>
                </a:solidFill>
              </a:rPr>
              <a:t>The Law on Regulatory Policy in Ukraine was adopted in 2004 based on the best European experience </a:t>
            </a:r>
          </a:p>
        </p:txBody>
      </p:sp>
      <p:sp>
        <p:nvSpPr>
          <p:cNvPr id="41" name="Rectangle 2" descr="Голубая тисненая бумага"/>
          <p:cNvSpPr>
            <a:spLocks noChangeArrowheads="1"/>
          </p:cNvSpPr>
          <p:nvPr/>
        </p:nvSpPr>
        <p:spPr bwMode="auto">
          <a:xfrm>
            <a:off x="406091" y="84790"/>
            <a:ext cx="5272236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uk-UA" sz="1350" i="1" dirty="0">
                <a:solidFill>
                  <a:srgbClr val="000099"/>
                </a:solidFill>
                <a:latin typeface="Calibri" pitchFamily="34" charset="0"/>
              </a:rPr>
              <a:t>  </a:t>
            </a:r>
            <a:r>
              <a:rPr lang="uk-UA" sz="1350" i="1" dirty="0" smtClean="0">
                <a:solidFill>
                  <a:srgbClr val="000099"/>
                </a:solidFill>
                <a:latin typeface="Calibri" pitchFamily="34" charset="0"/>
              </a:rPr>
              <a:t> </a:t>
            </a:r>
          </a:p>
          <a:p>
            <a:r>
              <a:rPr lang="en-US" sz="1350" i="1" dirty="0" err="1">
                <a:solidFill>
                  <a:srgbClr val="000066"/>
                </a:solidFill>
                <a:latin typeface="Calibri" pitchFamily="34" charset="0"/>
              </a:rPr>
              <a:t>Ksenia</a:t>
            </a:r>
            <a:r>
              <a:rPr lang="en-US" sz="1350" i="1" dirty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en-US" sz="1350" i="1" dirty="0" err="1">
                <a:solidFill>
                  <a:srgbClr val="000066"/>
                </a:solidFill>
                <a:latin typeface="Calibri" pitchFamily="34" charset="0"/>
              </a:rPr>
              <a:t>Lyapina</a:t>
            </a:r>
            <a:r>
              <a:rPr lang="en-US" sz="1350" i="1" dirty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uk-UA" sz="1350" i="1" dirty="0">
                <a:solidFill>
                  <a:srgbClr val="000066"/>
                </a:solidFill>
                <a:latin typeface="Calibri" pitchFamily="34" charset="0"/>
              </a:rPr>
              <a:t>– </a:t>
            </a:r>
            <a:r>
              <a:rPr lang="en-US" sz="1350" i="1" dirty="0">
                <a:solidFill>
                  <a:srgbClr val="000066"/>
                </a:solidFill>
                <a:latin typeface="Calibri" pitchFamily="34" charset="0"/>
              </a:rPr>
              <a:t>Head of the State </a:t>
            </a:r>
            <a:r>
              <a:rPr lang="en-US" sz="1350" i="1" dirty="0" smtClean="0">
                <a:solidFill>
                  <a:srgbClr val="000066"/>
                </a:solidFill>
                <a:latin typeface="Calibri" pitchFamily="34" charset="0"/>
              </a:rPr>
              <a:t>Regulatory </a:t>
            </a:r>
            <a:r>
              <a:rPr lang="en-US" sz="1350" i="1" dirty="0" smtClean="0">
                <a:solidFill>
                  <a:srgbClr val="000066"/>
                </a:solidFill>
                <a:latin typeface="Calibri" pitchFamily="34" charset="0"/>
              </a:rPr>
              <a:t>Administration </a:t>
            </a:r>
            <a:r>
              <a:rPr lang="en-US" sz="1350" i="1" dirty="0">
                <a:solidFill>
                  <a:srgbClr val="000066"/>
                </a:solidFill>
                <a:latin typeface="Calibri" pitchFamily="34" charset="0"/>
              </a:rPr>
              <a:t>of Ukraine</a:t>
            </a:r>
            <a:endParaRPr lang="uk-UA" sz="1350" i="1" dirty="0">
              <a:solidFill>
                <a:srgbClr val="000066"/>
              </a:solidFill>
              <a:latin typeface="Calibri" pitchFamily="34" charset="0"/>
            </a:endParaRPr>
          </a:p>
          <a:p>
            <a:endParaRPr lang="uk-UA" sz="1350" b="1" i="1" noProof="1">
              <a:solidFill>
                <a:srgbClr val="000066"/>
              </a:solidFill>
              <a:latin typeface="Calibri" pitchFamily="34" charset="0"/>
            </a:endParaRPr>
          </a:p>
        </p:txBody>
      </p:sp>
      <p:pic>
        <p:nvPicPr>
          <p:cNvPr id="42" name="Picture 6" descr="Логотип скан1 копия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6090" y="-23371"/>
            <a:ext cx="516329" cy="4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30" descr="5555 копи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11975" y="0"/>
            <a:ext cx="2124075" cy="159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AutoShape 12"/>
          <p:cNvSpPr>
            <a:spLocks noChangeArrowheads="1"/>
          </p:cNvSpPr>
          <p:nvPr/>
        </p:nvSpPr>
        <p:spPr bwMode="auto">
          <a:xfrm rot="491315">
            <a:off x="5912124" y="1955922"/>
            <a:ext cx="986100" cy="334541"/>
          </a:xfrm>
          <a:prstGeom prst="notchedRightArrow">
            <a:avLst>
              <a:gd name="adj1" fmla="val 50000"/>
              <a:gd name="adj2" fmla="val 74635"/>
            </a:avLst>
          </a:prstGeom>
          <a:gradFill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lumMod val="50000"/>
                </a:schemeClr>
              </a:gs>
              <a:gs pos="100000">
                <a:schemeClr val="bg2">
                  <a:lumMod val="50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scene3d>
            <a:camera prst="perspectiveAbove"/>
            <a:lightRig rig="threePt" dir="t"/>
          </a:scene3d>
          <a:sp3d>
            <a:bevelT prst="relaxedInset"/>
          </a:sp3d>
        </p:spPr>
        <p:txBody>
          <a:bodyPr wrap="none" anchor="ctr"/>
          <a:lstStyle/>
          <a:p>
            <a:pPr>
              <a:defRPr/>
            </a:pPr>
            <a:endParaRPr lang="ru-RU">
              <a:latin typeface="Calibri" pitchFamily="34" charset="0"/>
            </a:endParaRPr>
          </a:p>
        </p:txBody>
      </p:sp>
      <p:sp>
        <p:nvSpPr>
          <p:cNvPr id="47" name="AutoShape 12"/>
          <p:cNvSpPr>
            <a:spLocks noChangeArrowheads="1"/>
          </p:cNvSpPr>
          <p:nvPr/>
        </p:nvSpPr>
        <p:spPr bwMode="auto">
          <a:xfrm rot="10183378">
            <a:off x="2002771" y="1979157"/>
            <a:ext cx="986100" cy="334541"/>
          </a:xfrm>
          <a:prstGeom prst="notchedRightArrow">
            <a:avLst>
              <a:gd name="adj1" fmla="val 50000"/>
              <a:gd name="adj2" fmla="val 67555"/>
            </a:avLst>
          </a:prstGeom>
          <a:gradFill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lumMod val="50000"/>
                </a:schemeClr>
              </a:gs>
              <a:gs pos="100000">
                <a:schemeClr val="bg2">
                  <a:lumMod val="50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scene3d>
            <a:camera prst="perspectiveAbove"/>
            <a:lightRig rig="threePt" dir="t"/>
          </a:scene3d>
          <a:sp3d>
            <a:bevelT prst="relaxedInset"/>
          </a:sp3d>
        </p:spPr>
        <p:txBody>
          <a:bodyPr wrap="none" anchor="ctr"/>
          <a:lstStyle/>
          <a:p>
            <a:pPr>
              <a:defRPr/>
            </a:pPr>
            <a:endParaRPr lang="ru-RU">
              <a:latin typeface="Calibri" pitchFamily="34" charset="0"/>
            </a:endParaRPr>
          </a:p>
        </p:txBody>
      </p:sp>
      <p:sp>
        <p:nvSpPr>
          <p:cNvPr id="48" name="AutoShape 12"/>
          <p:cNvSpPr>
            <a:spLocks noChangeArrowheads="1"/>
          </p:cNvSpPr>
          <p:nvPr/>
        </p:nvSpPr>
        <p:spPr bwMode="auto">
          <a:xfrm rot="1220838">
            <a:off x="5891838" y="2888766"/>
            <a:ext cx="473005" cy="310344"/>
          </a:xfrm>
          <a:prstGeom prst="notchedRightArrow">
            <a:avLst>
              <a:gd name="adj1" fmla="val 50000"/>
              <a:gd name="adj2" fmla="val 58083"/>
            </a:avLst>
          </a:prstGeom>
          <a:gradFill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lumMod val="50000"/>
                </a:schemeClr>
              </a:gs>
              <a:gs pos="100000">
                <a:schemeClr val="bg2">
                  <a:lumMod val="50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scene3d>
            <a:camera prst="perspectiveAbove"/>
            <a:lightRig rig="threePt" dir="t"/>
          </a:scene3d>
          <a:sp3d>
            <a:bevelT prst="relaxedInset"/>
          </a:sp3d>
        </p:spPr>
        <p:txBody>
          <a:bodyPr wrap="none" anchor="ctr"/>
          <a:lstStyle/>
          <a:p>
            <a:pPr>
              <a:defRPr/>
            </a:pPr>
            <a:endParaRPr lang="ru-RU">
              <a:latin typeface="Calibri" pitchFamily="34" charset="0"/>
            </a:endParaRPr>
          </a:p>
        </p:txBody>
      </p:sp>
      <p:sp>
        <p:nvSpPr>
          <p:cNvPr id="49" name="AutoShape 12"/>
          <p:cNvSpPr>
            <a:spLocks noChangeArrowheads="1"/>
          </p:cNvSpPr>
          <p:nvPr/>
        </p:nvSpPr>
        <p:spPr bwMode="auto">
          <a:xfrm rot="9720052">
            <a:off x="2398125" y="2861905"/>
            <a:ext cx="473005" cy="310344"/>
          </a:xfrm>
          <a:prstGeom prst="notchedRightArrow">
            <a:avLst>
              <a:gd name="adj1" fmla="val 50000"/>
              <a:gd name="adj2" fmla="val 58331"/>
            </a:avLst>
          </a:prstGeom>
          <a:gradFill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lumMod val="50000"/>
                </a:schemeClr>
              </a:gs>
              <a:gs pos="100000">
                <a:schemeClr val="bg2">
                  <a:lumMod val="50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scene3d>
            <a:camera prst="perspectiveAbove"/>
            <a:lightRig rig="threePt" dir="t"/>
          </a:scene3d>
          <a:sp3d>
            <a:bevelT prst="relaxedInset"/>
          </a:sp3d>
        </p:spPr>
        <p:txBody>
          <a:bodyPr wrap="none" anchor="ctr"/>
          <a:lstStyle/>
          <a:p>
            <a:pPr>
              <a:defRPr/>
            </a:pPr>
            <a:endParaRPr lang="ru-RU">
              <a:latin typeface="Calibri" pitchFamily="34" charset="0"/>
            </a:endParaRPr>
          </a:p>
        </p:txBody>
      </p:sp>
      <p:sp>
        <p:nvSpPr>
          <p:cNvPr id="50" name="AutoShape 12"/>
          <p:cNvSpPr>
            <a:spLocks noChangeArrowheads="1"/>
          </p:cNvSpPr>
          <p:nvPr/>
        </p:nvSpPr>
        <p:spPr bwMode="auto">
          <a:xfrm rot="8762878">
            <a:off x="3039670" y="3725308"/>
            <a:ext cx="473005" cy="310344"/>
          </a:xfrm>
          <a:prstGeom prst="notchedRightArrow">
            <a:avLst>
              <a:gd name="adj1" fmla="val 50000"/>
              <a:gd name="adj2" fmla="val 53597"/>
            </a:avLst>
          </a:prstGeom>
          <a:gradFill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lumMod val="50000"/>
                </a:schemeClr>
              </a:gs>
              <a:gs pos="100000">
                <a:schemeClr val="bg2">
                  <a:lumMod val="50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scene3d>
            <a:camera prst="perspectiveAbove"/>
            <a:lightRig rig="threePt" dir="t"/>
          </a:scene3d>
          <a:sp3d>
            <a:bevelT prst="relaxedInset"/>
          </a:sp3d>
        </p:spPr>
        <p:txBody>
          <a:bodyPr wrap="none" anchor="ctr"/>
          <a:lstStyle/>
          <a:p>
            <a:pPr>
              <a:defRPr/>
            </a:pPr>
            <a:endParaRPr lang="ru-RU">
              <a:latin typeface="Calibri" pitchFamily="34" charset="0"/>
            </a:endParaRPr>
          </a:p>
        </p:txBody>
      </p:sp>
      <p:sp>
        <p:nvSpPr>
          <p:cNvPr id="51" name="AutoShape 12"/>
          <p:cNvSpPr>
            <a:spLocks noChangeArrowheads="1"/>
          </p:cNvSpPr>
          <p:nvPr/>
        </p:nvSpPr>
        <p:spPr bwMode="auto">
          <a:xfrm rot="2137043">
            <a:off x="5392084" y="3722235"/>
            <a:ext cx="473005" cy="310344"/>
          </a:xfrm>
          <a:prstGeom prst="notchedRightArrow">
            <a:avLst>
              <a:gd name="adj1" fmla="val 50000"/>
              <a:gd name="adj2" fmla="val 50425"/>
            </a:avLst>
          </a:prstGeom>
          <a:gradFill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lumMod val="50000"/>
                </a:schemeClr>
              </a:gs>
              <a:gs pos="100000">
                <a:schemeClr val="bg2">
                  <a:lumMod val="50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scene3d>
            <a:camera prst="perspectiveAbove"/>
            <a:lightRig rig="threePt" dir="t"/>
          </a:scene3d>
          <a:sp3d>
            <a:bevelT prst="relaxedInset"/>
          </a:sp3d>
        </p:spPr>
        <p:txBody>
          <a:bodyPr wrap="none" anchor="ctr"/>
          <a:lstStyle/>
          <a:p>
            <a:pPr>
              <a:defRPr/>
            </a:pPr>
            <a:endParaRPr lang="ru-RU">
              <a:latin typeface="Calibri" pitchFamily="34" charset="0"/>
            </a:endParaRPr>
          </a:p>
        </p:txBody>
      </p:sp>
      <p:sp>
        <p:nvSpPr>
          <p:cNvPr id="53" name="AutoShape 12"/>
          <p:cNvSpPr>
            <a:spLocks noChangeArrowheads="1"/>
          </p:cNvSpPr>
          <p:nvPr/>
        </p:nvSpPr>
        <p:spPr bwMode="auto">
          <a:xfrm rot="5400000">
            <a:off x="4238745" y="3931119"/>
            <a:ext cx="493049" cy="334541"/>
          </a:xfrm>
          <a:prstGeom prst="notchedRightArrow">
            <a:avLst>
              <a:gd name="adj1" fmla="val 50000"/>
              <a:gd name="adj2" fmla="val 49359"/>
            </a:avLst>
          </a:prstGeom>
          <a:gradFill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lumMod val="50000"/>
                </a:schemeClr>
              </a:gs>
              <a:gs pos="100000">
                <a:schemeClr val="bg2">
                  <a:lumMod val="50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scene3d>
            <a:camera prst="perspectiveAbove"/>
            <a:lightRig rig="threePt" dir="t"/>
          </a:scene3d>
          <a:sp3d>
            <a:bevelT prst="relaxedInset"/>
          </a:sp3d>
        </p:spPr>
        <p:txBody>
          <a:bodyPr wrap="none" anchor="ctr"/>
          <a:lstStyle/>
          <a:p>
            <a:pPr>
              <a:defRPr/>
            </a:pPr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utoShape 12"/>
          <p:cNvSpPr>
            <a:spLocks noChangeArrowheads="1"/>
          </p:cNvSpPr>
          <p:nvPr/>
        </p:nvSpPr>
        <p:spPr bwMode="auto">
          <a:xfrm rot="10800000">
            <a:off x="3042209" y="1528941"/>
            <a:ext cx="3352188" cy="185435"/>
          </a:xfrm>
          <a:prstGeom prst="notchedRightArrow">
            <a:avLst>
              <a:gd name="adj1" fmla="val 37770"/>
              <a:gd name="adj2" fmla="val 125669"/>
            </a:avLst>
          </a:prstGeom>
          <a:gradFill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lumMod val="50000"/>
                </a:schemeClr>
              </a:gs>
              <a:gs pos="100000">
                <a:schemeClr val="bg2">
                  <a:lumMod val="50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scene3d>
            <a:camera prst="perspectiveAbove"/>
            <a:lightRig rig="threePt" dir="t"/>
          </a:scene3d>
          <a:sp3d>
            <a:bevelT prst="relaxedInset"/>
          </a:sp3d>
        </p:spPr>
        <p:txBody>
          <a:bodyPr wrap="none" anchor="ctr"/>
          <a:lstStyle/>
          <a:p>
            <a:pPr>
              <a:defRPr/>
            </a:pPr>
            <a:endParaRPr lang="ru-RU">
              <a:latin typeface="Calibri" pitchFamily="34" charset="0"/>
            </a:endParaRPr>
          </a:p>
        </p:txBody>
      </p:sp>
      <p:sp>
        <p:nvSpPr>
          <p:cNvPr id="19" name="AutoShape 12"/>
          <p:cNvSpPr>
            <a:spLocks noChangeArrowheads="1"/>
          </p:cNvSpPr>
          <p:nvPr/>
        </p:nvSpPr>
        <p:spPr bwMode="auto">
          <a:xfrm>
            <a:off x="2676474" y="1701034"/>
            <a:ext cx="3479702" cy="215798"/>
          </a:xfrm>
          <a:prstGeom prst="notchedRightArrow">
            <a:avLst>
              <a:gd name="adj1" fmla="val 37770"/>
              <a:gd name="adj2" fmla="val 125669"/>
            </a:avLst>
          </a:prstGeom>
          <a:gradFill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lumMod val="50000"/>
                </a:schemeClr>
              </a:gs>
              <a:gs pos="100000">
                <a:schemeClr val="bg2">
                  <a:lumMod val="50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scene3d>
            <a:camera prst="perspectiveAbove"/>
            <a:lightRig rig="threePt" dir="t"/>
          </a:scene3d>
          <a:sp3d>
            <a:bevelT prst="relaxedInset"/>
          </a:sp3d>
        </p:spPr>
        <p:txBody>
          <a:bodyPr wrap="none" anchor="ctr"/>
          <a:lstStyle/>
          <a:p>
            <a:pPr>
              <a:defRPr/>
            </a:pPr>
            <a:endParaRPr lang="ru-RU">
              <a:latin typeface="Calibri" pitchFamily="34" charset="0"/>
            </a:endParaRPr>
          </a:p>
        </p:txBody>
      </p:sp>
      <p:sp>
        <p:nvSpPr>
          <p:cNvPr id="18" name="AutoShape 12"/>
          <p:cNvSpPr>
            <a:spLocks noChangeArrowheads="1"/>
          </p:cNvSpPr>
          <p:nvPr/>
        </p:nvSpPr>
        <p:spPr bwMode="auto">
          <a:xfrm rot="2874725">
            <a:off x="2322346" y="2866959"/>
            <a:ext cx="3133389" cy="240417"/>
          </a:xfrm>
          <a:prstGeom prst="notchedRightArrow">
            <a:avLst>
              <a:gd name="adj1" fmla="val 37770"/>
              <a:gd name="adj2" fmla="val 142074"/>
            </a:avLst>
          </a:prstGeom>
          <a:gradFill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lumMod val="50000"/>
                </a:schemeClr>
              </a:gs>
              <a:gs pos="100000">
                <a:schemeClr val="bg2">
                  <a:lumMod val="50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scene3d>
            <a:camera prst="perspectiveAbove"/>
            <a:lightRig rig="threePt" dir="t"/>
          </a:scene3d>
          <a:sp3d>
            <a:bevelT prst="relaxedInset"/>
          </a:sp3d>
        </p:spPr>
        <p:txBody>
          <a:bodyPr wrap="none" anchor="ctr"/>
          <a:lstStyle/>
          <a:p>
            <a:pPr>
              <a:defRPr/>
            </a:pPr>
            <a:endParaRPr lang="ru-RU">
              <a:latin typeface="Calibri" pitchFamily="34" charset="0"/>
            </a:endParaRPr>
          </a:p>
        </p:txBody>
      </p:sp>
      <p:sp>
        <p:nvSpPr>
          <p:cNvPr id="17" name="AutoShape 12"/>
          <p:cNvSpPr>
            <a:spLocks noChangeArrowheads="1"/>
          </p:cNvSpPr>
          <p:nvPr/>
        </p:nvSpPr>
        <p:spPr bwMode="auto">
          <a:xfrm rot="7126493">
            <a:off x="4449948" y="2922402"/>
            <a:ext cx="2591510" cy="238338"/>
          </a:xfrm>
          <a:prstGeom prst="notchedRightArrow">
            <a:avLst>
              <a:gd name="adj1" fmla="val 37770"/>
              <a:gd name="adj2" fmla="val 125669"/>
            </a:avLst>
          </a:prstGeom>
          <a:gradFill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lumMod val="50000"/>
                </a:schemeClr>
              </a:gs>
              <a:gs pos="100000">
                <a:schemeClr val="bg2">
                  <a:lumMod val="50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scene3d>
            <a:camera prst="perspectiveAbove"/>
            <a:lightRig rig="threePt" dir="t"/>
          </a:scene3d>
          <a:sp3d>
            <a:bevelT prst="relaxedInset"/>
          </a:sp3d>
        </p:spPr>
        <p:txBody>
          <a:bodyPr wrap="none" anchor="ctr"/>
          <a:lstStyle/>
          <a:p>
            <a:pPr>
              <a:defRPr/>
            </a:pPr>
            <a:endParaRPr lang="ru-RU">
              <a:latin typeface="Calibri" pitchFamily="34" charset="0"/>
            </a:endParaRPr>
          </a:p>
        </p:txBody>
      </p:sp>
      <p:sp>
        <p:nvSpPr>
          <p:cNvPr id="2" name="Rectangle 64"/>
          <p:cNvSpPr>
            <a:spLocks noChangeArrowheads="1"/>
          </p:cNvSpPr>
          <p:nvPr/>
        </p:nvSpPr>
        <p:spPr bwMode="auto">
          <a:xfrm>
            <a:off x="971550" y="345140"/>
            <a:ext cx="69850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kumimoji="1"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Regulatory Act Development and </a:t>
            </a:r>
          </a:p>
          <a:p>
            <a:pPr algn="ctr">
              <a:defRPr/>
            </a:pPr>
            <a:r>
              <a:rPr kumimoji="1"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Preparation of the RIA</a:t>
            </a:r>
            <a:endParaRPr kumimoji="1" lang="uk-UA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Rectangle 2" descr="Голубая тисненая бумага"/>
          <p:cNvSpPr>
            <a:spLocks noChangeArrowheads="1"/>
          </p:cNvSpPr>
          <p:nvPr/>
        </p:nvSpPr>
        <p:spPr bwMode="auto">
          <a:xfrm>
            <a:off x="406091" y="84790"/>
            <a:ext cx="5272236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uk-UA" sz="1350" i="1" dirty="0">
                <a:solidFill>
                  <a:srgbClr val="000099"/>
                </a:solidFill>
                <a:latin typeface="Calibri" pitchFamily="34" charset="0"/>
              </a:rPr>
              <a:t>  </a:t>
            </a:r>
            <a:r>
              <a:rPr lang="uk-UA" sz="1350" i="1" dirty="0" smtClean="0">
                <a:solidFill>
                  <a:srgbClr val="000099"/>
                </a:solidFill>
                <a:latin typeface="Calibri" pitchFamily="34" charset="0"/>
              </a:rPr>
              <a:t> </a:t>
            </a:r>
          </a:p>
          <a:p>
            <a:r>
              <a:rPr lang="en-US" sz="1350" i="1" dirty="0" err="1">
                <a:solidFill>
                  <a:srgbClr val="000066"/>
                </a:solidFill>
                <a:latin typeface="Calibri" pitchFamily="34" charset="0"/>
              </a:rPr>
              <a:t>Ksenia</a:t>
            </a:r>
            <a:r>
              <a:rPr lang="en-US" sz="1350" i="1" dirty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en-US" sz="1350" i="1" dirty="0" err="1">
                <a:solidFill>
                  <a:srgbClr val="000066"/>
                </a:solidFill>
                <a:latin typeface="Calibri" pitchFamily="34" charset="0"/>
              </a:rPr>
              <a:t>Lyapina</a:t>
            </a:r>
            <a:r>
              <a:rPr lang="en-US" sz="1350" i="1" dirty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uk-UA" sz="1350" i="1" dirty="0">
                <a:solidFill>
                  <a:srgbClr val="000066"/>
                </a:solidFill>
                <a:latin typeface="Calibri" pitchFamily="34" charset="0"/>
              </a:rPr>
              <a:t>– </a:t>
            </a:r>
            <a:r>
              <a:rPr lang="en-US" sz="1350" i="1" dirty="0">
                <a:solidFill>
                  <a:srgbClr val="000066"/>
                </a:solidFill>
                <a:latin typeface="Calibri" pitchFamily="34" charset="0"/>
              </a:rPr>
              <a:t>Head of the State </a:t>
            </a:r>
            <a:r>
              <a:rPr lang="en-US" sz="1350" i="1" dirty="0" smtClean="0">
                <a:solidFill>
                  <a:srgbClr val="000066"/>
                </a:solidFill>
                <a:latin typeface="Calibri" pitchFamily="34" charset="0"/>
              </a:rPr>
              <a:t>Regulatory </a:t>
            </a:r>
            <a:r>
              <a:rPr lang="en-US" sz="1350" i="1" dirty="0" smtClean="0">
                <a:solidFill>
                  <a:srgbClr val="000066"/>
                </a:solidFill>
                <a:latin typeface="Calibri" pitchFamily="34" charset="0"/>
              </a:rPr>
              <a:t>Administration </a:t>
            </a:r>
            <a:r>
              <a:rPr lang="en-US" sz="1350" i="1" dirty="0">
                <a:solidFill>
                  <a:srgbClr val="000066"/>
                </a:solidFill>
                <a:latin typeface="Calibri" pitchFamily="34" charset="0"/>
              </a:rPr>
              <a:t>of Ukraine</a:t>
            </a:r>
            <a:endParaRPr lang="uk-UA" sz="1350" i="1" dirty="0">
              <a:solidFill>
                <a:srgbClr val="000066"/>
              </a:solidFill>
              <a:latin typeface="Calibri" pitchFamily="34" charset="0"/>
            </a:endParaRPr>
          </a:p>
          <a:p>
            <a:endParaRPr lang="uk-UA" sz="1350" b="1" i="1" noProof="1">
              <a:solidFill>
                <a:srgbClr val="000066"/>
              </a:solidFill>
              <a:latin typeface="Calibri" pitchFamily="34" charset="0"/>
            </a:endParaRPr>
          </a:p>
        </p:txBody>
      </p:sp>
      <p:pic>
        <p:nvPicPr>
          <p:cNvPr id="4" name="Picture 6" descr="Логотип скан1 копия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6090" y="-23371"/>
            <a:ext cx="516329" cy="4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0" descr="5555 копи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11975" y="0"/>
            <a:ext cx="2124075" cy="159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9"/>
          <p:cNvSpPr>
            <a:spLocks noChangeArrowheads="1"/>
          </p:cNvSpPr>
          <p:nvPr/>
        </p:nvSpPr>
        <p:spPr bwMode="auto">
          <a:xfrm>
            <a:off x="6156176" y="1309099"/>
            <a:ext cx="2559863" cy="871188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90000"/>
                </a:schemeClr>
              </a:gs>
              <a:gs pos="35000">
                <a:schemeClr val="accent1"/>
              </a:gs>
              <a:gs pos="100000">
                <a:srgbClr val="FFECAF"/>
              </a:gs>
            </a:gsLst>
            <a:lin ang="16200000" scaled="1"/>
          </a:gradFill>
          <a:ln w="9525">
            <a:solidFill>
              <a:schemeClr val="tx1"/>
            </a:solidFill>
            <a:round/>
            <a:headEnd/>
            <a:tailEnd/>
          </a:ln>
          <a:scene3d>
            <a:camera prst="perspectiveAbove"/>
            <a:lightRig rig="threePt" dir="t"/>
          </a:scene3d>
          <a:sp3d>
            <a:bevelT w="152400" h="50800" prst="softRound"/>
          </a:sp3d>
        </p:spPr>
        <p:txBody>
          <a:bodyPr wrap="none" anchor="ctr">
            <a:flatTx/>
          </a:bodyPr>
          <a:lstStyle/>
          <a:p>
            <a:pPr algn="ctr">
              <a:defRPr/>
            </a:pPr>
            <a:r>
              <a:rPr lang="en-US" b="1" dirty="0"/>
              <a:t>Discussing a </a:t>
            </a:r>
          </a:p>
          <a:p>
            <a:pPr algn="ctr">
              <a:defRPr/>
            </a:pPr>
            <a:r>
              <a:rPr lang="en-US" b="1" dirty="0"/>
              <a:t>draft regulatory</a:t>
            </a:r>
          </a:p>
          <a:p>
            <a:pPr algn="ctr">
              <a:defRPr/>
            </a:pPr>
            <a:r>
              <a:rPr lang="en-US" b="1" dirty="0"/>
              <a:t> act</a:t>
            </a:r>
            <a:endParaRPr lang="uk-UA" b="1" dirty="0"/>
          </a:p>
        </p:txBody>
      </p:sp>
      <p:sp>
        <p:nvSpPr>
          <p:cNvPr id="7" name="AutoShape 9"/>
          <p:cNvSpPr>
            <a:spLocks noChangeArrowheads="1"/>
          </p:cNvSpPr>
          <p:nvPr/>
        </p:nvSpPr>
        <p:spPr bwMode="auto">
          <a:xfrm>
            <a:off x="3922678" y="4185084"/>
            <a:ext cx="2233498" cy="360039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90000"/>
                </a:schemeClr>
              </a:gs>
              <a:gs pos="35000">
                <a:schemeClr val="accent1"/>
              </a:gs>
              <a:gs pos="100000">
                <a:srgbClr val="FFECAF"/>
              </a:gs>
            </a:gsLst>
            <a:lin ang="16200000" scaled="1"/>
          </a:gradFill>
          <a:ln w="9525">
            <a:solidFill>
              <a:schemeClr val="tx1"/>
            </a:solidFill>
            <a:round/>
            <a:headEnd/>
            <a:tailEnd/>
          </a:ln>
          <a:scene3d>
            <a:camera prst="perspectiveAbove"/>
            <a:lightRig rig="threePt" dir="t"/>
          </a:scene3d>
          <a:sp3d>
            <a:bevelT w="152400" h="50800" prst="softRound"/>
          </a:sp3d>
        </p:spPr>
        <p:txBody>
          <a:bodyPr wrap="none" anchor="ctr">
            <a:flatTx/>
          </a:bodyPr>
          <a:lstStyle/>
          <a:p>
            <a:pPr algn="ctr">
              <a:defRPr/>
            </a:pPr>
            <a:r>
              <a:rPr lang="en-US" b="1" dirty="0" smtClean="0"/>
              <a:t>Approval</a:t>
            </a:r>
            <a:endParaRPr lang="uk-UA" b="1" dirty="0"/>
          </a:p>
        </p:txBody>
      </p:sp>
      <p:sp>
        <p:nvSpPr>
          <p:cNvPr id="8" name="AutoShape 9"/>
          <p:cNvSpPr>
            <a:spLocks noChangeArrowheads="1"/>
          </p:cNvSpPr>
          <p:nvPr/>
        </p:nvSpPr>
        <p:spPr bwMode="auto">
          <a:xfrm>
            <a:off x="482346" y="1265440"/>
            <a:ext cx="2559863" cy="871188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90000"/>
                </a:schemeClr>
              </a:gs>
              <a:gs pos="35000">
                <a:schemeClr val="accent1"/>
              </a:gs>
              <a:gs pos="100000">
                <a:srgbClr val="FFECAF"/>
              </a:gs>
            </a:gsLst>
            <a:lin ang="16200000" scaled="1"/>
          </a:gradFill>
          <a:ln w="9525">
            <a:solidFill>
              <a:schemeClr val="tx1"/>
            </a:solidFill>
            <a:round/>
            <a:headEnd/>
            <a:tailEnd/>
          </a:ln>
          <a:scene3d>
            <a:camera prst="perspectiveAbove"/>
            <a:lightRig rig="threePt" dir="t"/>
          </a:scene3d>
          <a:sp3d>
            <a:bevelT w="152400" h="50800" prst="softRound"/>
          </a:sp3d>
        </p:spPr>
        <p:txBody>
          <a:bodyPr wrap="none" anchor="ctr">
            <a:flatTx/>
          </a:bodyPr>
          <a:lstStyle/>
          <a:p>
            <a:pPr algn="ctr">
              <a:defRPr/>
            </a:pPr>
            <a:r>
              <a:rPr lang="en-US" b="1" dirty="0" smtClean="0"/>
              <a:t>Preparing a </a:t>
            </a:r>
          </a:p>
          <a:p>
            <a:pPr algn="ctr">
              <a:defRPr/>
            </a:pPr>
            <a:r>
              <a:rPr lang="en-US" b="1" dirty="0" smtClean="0"/>
              <a:t>draft regulatory</a:t>
            </a:r>
          </a:p>
          <a:p>
            <a:pPr algn="ctr">
              <a:defRPr/>
            </a:pPr>
            <a:r>
              <a:rPr lang="en-US" b="1" dirty="0" smtClean="0"/>
              <a:t> act</a:t>
            </a:r>
            <a:endParaRPr lang="uk-UA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58379" y="2083812"/>
            <a:ext cx="217880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800000"/>
                </a:solidFill>
              </a:rPr>
              <a:t>Regulatory authorities</a:t>
            </a:r>
            <a:endParaRPr lang="uk-UA" sz="1600" dirty="0">
              <a:solidFill>
                <a:srgbClr val="8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668267" y="2136628"/>
            <a:ext cx="74090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800000"/>
                </a:solidFill>
              </a:rPr>
              <a:t>Public</a:t>
            </a:r>
            <a:endParaRPr lang="uk-UA" sz="1600" dirty="0">
              <a:solidFill>
                <a:srgbClr val="800000"/>
              </a:solidFill>
            </a:endParaRPr>
          </a:p>
        </p:txBody>
      </p:sp>
      <p:sp>
        <p:nvSpPr>
          <p:cNvPr id="11" name="AutoShape 11"/>
          <p:cNvSpPr>
            <a:spLocks noChangeArrowheads="1"/>
          </p:cNvSpPr>
          <p:nvPr/>
        </p:nvSpPr>
        <p:spPr bwMode="auto">
          <a:xfrm>
            <a:off x="3662324" y="4797152"/>
            <a:ext cx="2732075" cy="99409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90000"/>
                </a:schemeClr>
              </a:gs>
              <a:gs pos="35000">
                <a:schemeClr val="accent1"/>
              </a:gs>
              <a:gs pos="100000">
                <a:srgbClr val="FFECAF"/>
              </a:gs>
            </a:gsLst>
            <a:lin ang="162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scene3d>
            <a:camera prst="perspectiveAbove"/>
            <a:lightRig rig="threePt" dir="t"/>
          </a:scene3d>
          <a:sp3d>
            <a:bevelT w="152400" h="50800" prst="softRound"/>
          </a:sp3d>
        </p:spPr>
        <p:txBody>
          <a:bodyPr wrap="none" anchor="ctr">
            <a:flatTx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en-US" sz="1400" dirty="0"/>
              <a:t>Monitoring compliance </a:t>
            </a:r>
            <a:endParaRPr lang="en-US" sz="1400" dirty="0" smtClean="0"/>
          </a:p>
          <a:p>
            <a:pPr algn="ctr">
              <a:defRPr/>
            </a:pPr>
            <a:r>
              <a:rPr lang="en-US" sz="1400" dirty="0" smtClean="0"/>
              <a:t>with </a:t>
            </a:r>
            <a:r>
              <a:rPr lang="en-US" sz="1400" dirty="0"/>
              <a:t>the procedures, </a:t>
            </a:r>
            <a:r>
              <a:rPr lang="en-US" sz="1400" dirty="0" smtClean="0"/>
              <a:t>examination</a:t>
            </a:r>
          </a:p>
          <a:p>
            <a:pPr algn="ctr">
              <a:defRPr/>
            </a:pPr>
            <a:r>
              <a:rPr lang="en-US" sz="1400" dirty="0" smtClean="0"/>
              <a:t> </a:t>
            </a:r>
            <a:r>
              <a:rPr lang="en-US" sz="1400" dirty="0"/>
              <a:t>of the regulatory act and </a:t>
            </a:r>
            <a:endParaRPr lang="en-US" sz="1400" dirty="0" smtClean="0"/>
          </a:p>
          <a:p>
            <a:pPr algn="ctr">
              <a:defRPr/>
            </a:pPr>
            <a:r>
              <a:rPr lang="en-US" sz="1400" dirty="0" smtClean="0"/>
              <a:t>checking for RIA adequacy</a:t>
            </a:r>
            <a:endParaRPr lang="uk-UA" sz="1400" dirty="0" smtClean="0"/>
          </a:p>
        </p:txBody>
      </p:sp>
      <p:sp>
        <p:nvSpPr>
          <p:cNvPr id="13" name="AutoShape 11"/>
          <p:cNvSpPr>
            <a:spLocks noChangeArrowheads="1"/>
          </p:cNvSpPr>
          <p:nvPr/>
        </p:nvSpPr>
        <p:spPr bwMode="auto">
          <a:xfrm>
            <a:off x="2992738" y="6081046"/>
            <a:ext cx="4045983" cy="49129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90000"/>
                </a:schemeClr>
              </a:gs>
              <a:gs pos="35000">
                <a:schemeClr val="accent1"/>
              </a:gs>
              <a:gs pos="100000">
                <a:srgbClr val="FFECAF"/>
              </a:gs>
            </a:gsLst>
            <a:lin ang="162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scene3d>
            <a:camera prst="perspectiveAbove"/>
            <a:lightRig rig="threePt" dir="t"/>
          </a:scene3d>
          <a:sp3d>
            <a:bevelT w="152400" h="50800" prst="softRound"/>
          </a:sp3d>
        </p:spPr>
        <p:txBody>
          <a:bodyPr wrap="none" anchor="ctr">
            <a:flatTx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en-US" sz="2000" b="1" dirty="0" smtClean="0"/>
              <a:t>Adoption </a:t>
            </a:r>
            <a:r>
              <a:rPr lang="en-US" sz="2000" b="1" dirty="0"/>
              <a:t>and promulgation</a:t>
            </a:r>
            <a:endParaRPr lang="uk-UA" sz="2000" b="1" dirty="0" smtClean="0"/>
          </a:p>
        </p:txBody>
      </p:sp>
      <p:sp>
        <p:nvSpPr>
          <p:cNvPr id="14" name="AutoShape 11"/>
          <p:cNvSpPr>
            <a:spLocks noChangeArrowheads="1"/>
          </p:cNvSpPr>
          <p:nvPr/>
        </p:nvSpPr>
        <p:spPr bwMode="auto">
          <a:xfrm>
            <a:off x="6070069" y="2420888"/>
            <a:ext cx="2732075" cy="1258686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90000"/>
                </a:schemeClr>
              </a:gs>
              <a:gs pos="35000">
                <a:schemeClr val="accent1"/>
              </a:gs>
              <a:gs pos="100000">
                <a:srgbClr val="FFECAF"/>
              </a:gs>
            </a:gsLst>
            <a:lin ang="162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scene3d>
            <a:camera prst="perspectiveAbove"/>
            <a:lightRig rig="threePt" dir="t"/>
          </a:scene3d>
          <a:sp3d>
            <a:bevelT w="152400" h="50800" prst="softRound"/>
          </a:sp3d>
        </p:spPr>
        <p:txBody>
          <a:bodyPr wrap="none" anchor="ctr">
            <a:flatTx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en-US" sz="1400" dirty="0" smtClean="0"/>
              <a:t>Public discussions and </a:t>
            </a:r>
          </a:p>
          <a:p>
            <a:pPr algn="ctr">
              <a:defRPr/>
            </a:pPr>
            <a:r>
              <a:rPr lang="en-US" sz="1400" dirty="0" smtClean="0"/>
              <a:t>public hearings</a:t>
            </a:r>
            <a:endParaRPr lang="uk-UA" sz="500" dirty="0" smtClean="0"/>
          </a:p>
          <a:p>
            <a:pPr algn="ctr">
              <a:defRPr/>
            </a:pPr>
            <a:r>
              <a:rPr lang="en-US" sz="1400" dirty="0" smtClean="0"/>
              <a:t>Drafting proposals and</a:t>
            </a:r>
          </a:p>
          <a:p>
            <a:pPr algn="ctr">
              <a:defRPr/>
            </a:pPr>
            <a:r>
              <a:rPr lang="en-US" sz="1400" dirty="0" smtClean="0"/>
              <a:t> remarks regarding RIA</a:t>
            </a:r>
            <a:r>
              <a:rPr lang="uk-UA" sz="1400" dirty="0" smtClean="0"/>
              <a:t>  </a:t>
            </a:r>
          </a:p>
        </p:txBody>
      </p:sp>
      <p:sp>
        <p:nvSpPr>
          <p:cNvPr id="15" name="AutoShape 11"/>
          <p:cNvSpPr>
            <a:spLocks noChangeArrowheads="1"/>
          </p:cNvSpPr>
          <p:nvPr/>
        </p:nvSpPr>
        <p:spPr bwMode="auto">
          <a:xfrm>
            <a:off x="396239" y="2321294"/>
            <a:ext cx="2732075" cy="2417872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90000"/>
                </a:schemeClr>
              </a:gs>
              <a:gs pos="35000">
                <a:schemeClr val="accent1"/>
              </a:gs>
              <a:gs pos="100000">
                <a:srgbClr val="FFECAF"/>
              </a:gs>
            </a:gsLst>
            <a:lin ang="162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scene3d>
            <a:camera prst="perspectiveAbove"/>
            <a:lightRig rig="threePt" dir="t"/>
          </a:scene3d>
          <a:sp3d>
            <a:bevelT w="152400" h="50800" prst="softRound"/>
          </a:sp3d>
        </p:spPr>
        <p:txBody>
          <a:bodyPr wrap="none" anchor="ctr">
            <a:flatTx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en-US" sz="1400" dirty="0" smtClean="0"/>
              <a:t>Problem identification</a:t>
            </a:r>
            <a:endParaRPr lang="uk-UA" sz="1400" dirty="0"/>
          </a:p>
          <a:p>
            <a:pPr algn="ctr">
              <a:defRPr/>
            </a:pPr>
            <a:endParaRPr lang="uk-UA" sz="500" dirty="0"/>
          </a:p>
          <a:p>
            <a:pPr algn="ctr">
              <a:defRPr/>
            </a:pPr>
            <a:r>
              <a:rPr lang="en-US" sz="1400" dirty="0" smtClean="0"/>
              <a:t>Conducting RIA and SME-test</a:t>
            </a:r>
          </a:p>
          <a:p>
            <a:pPr algn="ctr">
              <a:defRPr/>
            </a:pPr>
            <a:endParaRPr lang="en-US" sz="500" dirty="0" smtClean="0"/>
          </a:p>
          <a:p>
            <a:pPr algn="ctr">
              <a:defRPr/>
            </a:pPr>
            <a:r>
              <a:rPr lang="uk-UA" sz="1400" dirty="0" smtClean="0"/>
              <a:t> </a:t>
            </a:r>
            <a:r>
              <a:rPr lang="en-US" sz="1400" dirty="0" smtClean="0"/>
              <a:t>Developing a draft regulatory act</a:t>
            </a:r>
            <a:endParaRPr lang="en-US" sz="1400" dirty="0"/>
          </a:p>
          <a:p>
            <a:pPr algn="ctr">
              <a:defRPr/>
            </a:pPr>
            <a:endParaRPr lang="en-US" sz="500" dirty="0"/>
          </a:p>
          <a:p>
            <a:pPr algn="ctr">
              <a:defRPr/>
            </a:pPr>
            <a:r>
              <a:rPr lang="en-US" sz="1400" dirty="0"/>
              <a:t>Publication of the </a:t>
            </a:r>
            <a:r>
              <a:rPr lang="en-US" sz="1400" dirty="0" smtClean="0"/>
              <a:t>draft and RIA</a:t>
            </a:r>
            <a:endParaRPr lang="en-US" sz="500" dirty="0"/>
          </a:p>
          <a:p>
            <a:pPr algn="ctr">
              <a:defRPr/>
            </a:pPr>
            <a:r>
              <a:rPr lang="en-US" sz="1400" dirty="0"/>
              <a:t>Mandatory review of </a:t>
            </a:r>
            <a:endParaRPr lang="en-US" sz="1400" dirty="0" smtClean="0"/>
          </a:p>
          <a:p>
            <a:pPr algn="ctr">
              <a:defRPr/>
            </a:pPr>
            <a:r>
              <a:rPr lang="en-US" sz="1400" dirty="0" smtClean="0"/>
              <a:t>proposals </a:t>
            </a:r>
            <a:r>
              <a:rPr lang="en-US" sz="1400" dirty="0"/>
              <a:t>and comments </a:t>
            </a:r>
            <a:endParaRPr lang="en-US" sz="1400" dirty="0" smtClean="0"/>
          </a:p>
          <a:p>
            <a:pPr algn="ctr">
              <a:defRPr/>
            </a:pPr>
            <a:r>
              <a:rPr lang="en-US" sz="1400" dirty="0" smtClean="0"/>
              <a:t>from </a:t>
            </a:r>
            <a:r>
              <a:rPr lang="en-US" sz="1400" dirty="0"/>
              <a:t>the </a:t>
            </a:r>
            <a:r>
              <a:rPr lang="en-US" sz="1400" dirty="0" smtClean="0"/>
              <a:t>public</a:t>
            </a:r>
            <a:endParaRPr lang="uk-UA" sz="14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736652" y="4527771"/>
            <a:ext cx="75212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800000"/>
                </a:solidFill>
              </a:rPr>
              <a:t>SRSU</a:t>
            </a:r>
            <a:endParaRPr lang="uk-UA" sz="1600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1484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AutoShape 12"/>
          <p:cNvSpPr>
            <a:spLocks noChangeArrowheads="1"/>
          </p:cNvSpPr>
          <p:nvPr/>
        </p:nvSpPr>
        <p:spPr bwMode="auto">
          <a:xfrm rot="5400000">
            <a:off x="555389" y="3919885"/>
            <a:ext cx="1800200" cy="334541"/>
          </a:xfrm>
          <a:prstGeom prst="notchedRightArrow">
            <a:avLst>
              <a:gd name="adj1" fmla="val 50000"/>
              <a:gd name="adj2" fmla="val 109150"/>
            </a:avLst>
          </a:prstGeom>
          <a:gradFill rotWithShape="1">
            <a:gsLst>
              <a:gs pos="18000">
                <a:schemeClr val="bg2">
                  <a:lumMod val="50000"/>
                </a:schemeClr>
              </a:gs>
              <a:gs pos="50000">
                <a:schemeClr val="accent1">
                  <a:lumMod val="50000"/>
                </a:schemeClr>
              </a:gs>
              <a:gs pos="86000">
                <a:schemeClr val="bg2">
                  <a:lumMod val="50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scene3d>
            <a:camera prst="perspectiveAbove"/>
            <a:lightRig rig="threePt" dir="t"/>
          </a:scene3d>
          <a:sp3d/>
        </p:spPr>
        <p:txBody>
          <a:bodyPr wrap="none" anchor="ctr"/>
          <a:lstStyle/>
          <a:p>
            <a:pPr>
              <a:defRPr/>
            </a:pPr>
            <a:endParaRPr lang="ru-RU">
              <a:latin typeface="Calibri" pitchFamily="34" charset="0"/>
            </a:endParaRPr>
          </a:p>
        </p:txBody>
      </p:sp>
      <p:sp>
        <p:nvSpPr>
          <p:cNvPr id="24" name="AutoShape 12"/>
          <p:cNvSpPr>
            <a:spLocks noChangeArrowheads="1"/>
          </p:cNvSpPr>
          <p:nvPr/>
        </p:nvSpPr>
        <p:spPr bwMode="auto">
          <a:xfrm>
            <a:off x="2699793" y="2816970"/>
            <a:ext cx="1800200" cy="334541"/>
          </a:xfrm>
          <a:prstGeom prst="notchedRightArrow">
            <a:avLst>
              <a:gd name="adj1" fmla="val 50000"/>
              <a:gd name="adj2" fmla="val 109150"/>
            </a:avLst>
          </a:prstGeom>
          <a:gradFill rotWithShape="1">
            <a:gsLst>
              <a:gs pos="18000">
                <a:schemeClr val="bg2">
                  <a:lumMod val="50000"/>
                </a:schemeClr>
              </a:gs>
              <a:gs pos="50000">
                <a:schemeClr val="accent1">
                  <a:lumMod val="50000"/>
                </a:schemeClr>
              </a:gs>
              <a:gs pos="86000">
                <a:schemeClr val="bg2">
                  <a:lumMod val="50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scene3d>
            <a:camera prst="perspectiveAbove"/>
            <a:lightRig rig="threePt" dir="t"/>
          </a:scene3d>
          <a:sp3d/>
        </p:spPr>
        <p:txBody>
          <a:bodyPr wrap="none" anchor="ctr"/>
          <a:lstStyle/>
          <a:p>
            <a:pPr>
              <a:defRPr/>
            </a:pPr>
            <a:endParaRPr lang="ru-RU">
              <a:latin typeface="Calibri" pitchFamily="34" charset="0"/>
            </a:endParaRPr>
          </a:p>
        </p:txBody>
      </p:sp>
      <p:sp>
        <p:nvSpPr>
          <p:cNvPr id="21" name="Выгнутая вниз стрелка 20"/>
          <p:cNvSpPr/>
          <p:nvPr/>
        </p:nvSpPr>
        <p:spPr>
          <a:xfrm rot="1435074">
            <a:off x="2410860" y="3764615"/>
            <a:ext cx="2204174" cy="705664"/>
          </a:xfrm>
          <a:prstGeom prst="curvedUpArrow">
            <a:avLst>
              <a:gd name="adj1" fmla="val 25000"/>
              <a:gd name="adj2" fmla="val 51719"/>
              <a:gd name="adj3" fmla="val 48017"/>
            </a:avLst>
          </a:prstGeom>
          <a:gradFill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lumMod val="50000"/>
                </a:schemeClr>
              </a:gs>
              <a:gs pos="100000">
                <a:schemeClr val="bg2">
                  <a:lumMod val="5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22" name="Выгнутая вниз стрелка 21"/>
          <p:cNvSpPr/>
          <p:nvPr/>
        </p:nvSpPr>
        <p:spPr>
          <a:xfrm rot="20495954" flipV="1">
            <a:off x="2434918" y="1392703"/>
            <a:ext cx="2204174" cy="738187"/>
          </a:xfrm>
          <a:prstGeom prst="curvedUpArrow">
            <a:avLst>
              <a:gd name="adj1" fmla="val 25000"/>
              <a:gd name="adj2" fmla="val 51719"/>
              <a:gd name="adj3" fmla="val 48017"/>
            </a:avLst>
          </a:prstGeom>
          <a:gradFill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lumMod val="50000"/>
                </a:schemeClr>
              </a:gs>
              <a:gs pos="100000">
                <a:schemeClr val="bg2">
                  <a:lumMod val="5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7179" name="Прямоугольник 7"/>
          <p:cNvSpPr>
            <a:spLocks noChangeArrowheads="1"/>
          </p:cNvSpPr>
          <p:nvPr/>
        </p:nvSpPr>
        <p:spPr bwMode="auto">
          <a:xfrm>
            <a:off x="2558290" y="6313090"/>
            <a:ext cx="64777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b="1" i="1" dirty="0" smtClean="0">
                <a:solidFill>
                  <a:srgbClr val="990000"/>
                </a:solidFill>
              </a:rPr>
              <a:t>RIA is an integral part of every draft regulatory act</a:t>
            </a:r>
            <a:endParaRPr lang="uk-UA" b="1" i="1" dirty="0">
              <a:solidFill>
                <a:srgbClr val="990000"/>
              </a:solidFill>
            </a:endParaRPr>
          </a:p>
        </p:txBody>
      </p:sp>
      <p:sp>
        <p:nvSpPr>
          <p:cNvPr id="7183" name="Rectangle 32"/>
          <p:cNvSpPr>
            <a:spLocks noChangeArrowheads="1"/>
          </p:cNvSpPr>
          <p:nvPr/>
        </p:nvSpPr>
        <p:spPr bwMode="auto">
          <a:xfrm>
            <a:off x="2196478" y="547057"/>
            <a:ext cx="421955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Regulatory Impact Analysis </a:t>
            </a:r>
            <a:r>
              <a:rPr lang="uk-UA" sz="2000" b="1" dirty="0" smtClean="0">
                <a:solidFill>
                  <a:schemeClr val="accent2">
                    <a:lumMod val="75000"/>
                  </a:schemeClr>
                </a:solidFill>
              </a:rPr>
              <a:t>(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RIA</a:t>
            </a:r>
            <a:r>
              <a:rPr lang="uk-UA" sz="2000" b="1" dirty="0" smtClean="0">
                <a:solidFill>
                  <a:schemeClr val="accent2">
                    <a:lumMod val="75000"/>
                  </a:schemeClr>
                </a:solidFill>
              </a:rPr>
              <a:t>)</a:t>
            </a:r>
            <a:endParaRPr lang="uk-UA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4" name="Picture 30" descr="5555 коп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11975" y="0"/>
            <a:ext cx="2124075" cy="159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2" descr="Голубая тисненая бумага"/>
          <p:cNvSpPr>
            <a:spLocks noChangeArrowheads="1"/>
          </p:cNvSpPr>
          <p:nvPr/>
        </p:nvSpPr>
        <p:spPr bwMode="auto">
          <a:xfrm>
            <a:off x="406091" y="84790"/>
            <a:ext cx="5272236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uk-UA" sz="1350" i="1" dirty="0">
                <a:solidFill>
                  <a:srgbClr val="000099"/>
                </a:solidFill>
                <a:latin typeface="Calibri" pitchFamily="34" charset="0"/>
              </a:rPr>
              <a:t>  </a:t>
            </a:r>
            <a:r>
              <a:rPr lang="uk-UA" sz="1350" i="1" dirty="0" smtClean="0">
                <a:solidFill>
                  <a:srgbClr val="000099"/>
                </a:solidFill>
                <a:latin typeface="Calibri" pitchFamily="34" charset="0"/>
              </a:rPr>
              <a:t> </a:t>
            </a:r>
          </a:p>
          <a:p>
            <a:r>
              <a:rPr lang="en-US" sz="1350" i="1" dirty="0" err="1">
                <a:solidFill>
                  <a:srgbClr val="000066"/>
                </a:solidFill>
                <a:latin typeface="Calibri" pitchFamily="34" charset="0"/>
              </a:rPr>
              <a:t>Ksenia</a:t>
            </a:r>
            <a:r>
              <a:rPr lang="en-US" sz="1350" i="1" dirty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en-US" sz="1350" i="1" dirty="0" err="1">
                <a:solidFill>
                  <a:srgbClr val="000066"/>
                </a:solidFill>
                <a:latin typeface="Calibri" pitchFamily="34" charset="0"/>
              </a:rPr>
              <a:t>Lyapina</a:t>
            </a:r>
            <a:r>
              <a:rPr lang="en-US" sz="1350" i="1" dirty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uk-UA" sz="1350" i="1" dirty="0">
                <a:solidFill>
                  <a:srgbClr val="000066"/>
                </a:solidFill>
                <a:latin typeface="Calibri" pitchFamily="34" charset="0"/>
              </a:rPr>
              <a:t>– </a:t>
            </a:r>
            <a:r>
              <a:rPr lang="en-US" sz="1350" i="1" dirty="0">
                <a:solidFill>
                  <a:srgbClr val="000066"/>
                </a:solidFill>
                <a:latin typeface="Calibri" pitchFamily="34" charset="0"/>
              </a:rPr>
              <a:t>Head of the State </a:t>
            </a:r>
            <a:r>
              <a:rPr lang="en-US" sz="1350" i="1" dirty="0" smtClean="0">
                <a:solidFill>
                  <a:srgbClr val="000066"/>
                </a:solidFill>
                <a:latin typeface="Calibri" pitchFamily="34" charset="0"/>
              </a:rPr>
              <a:t>Regulatory </a:t>
            </a:r>
            <a:r>
              <a:rPr lang="en-US" sz="1350" i="1" dirty="0" smtClean="0">
                <a:solidFill>
                  <a:srgbClr val="000066"/>
                </a:solidFill>
                <a:latin typeface="Calibri" pitchFamily="34" charset="0"/>
              </a:rPr>
              <a:t>Administration </a:t>
            </a:r>
            <a:r>
              <a:rPr lang="en-US" sz="1350" i="1" dirty="0">
                <a:solidFill>
                  <a:srgbClr val="000066"/>
                </a:solidFill>
                <a:latin typeface="Calibri" pitchFamily="34" charset="0"/>
              </a:rPr>
              <a:t>of Ukraine</a:t>
            </a:r>
            <a:endParaRPr lang="uk-UA" sz="1350" i="1" dirty="0">
              <a:solidFill>
                <a:srgbClr val="000066"/>
              </a:solidFill>
              <a:latin typeface="Calibri" pitchFamily="34" charset="0"/>
            </a:endParaRPr>
          </a:p>
          <a:p>
            <a:endParaRPr lang="uk-UA" sz="1350" b="1" i="1" noProof="1">
              <a:solidFill>
                <a:srgbClr val="000066"/>
              </a:solidFill>
              <a:latin typeface="Calibri" pitchFamily="34" charset="0"/>
            </a:endParaRPr>
          </a:p>
        </p:txBody>
      </p:sp>
      <p:pic>
        <p:nvPicPr>
          <p:cNvPr id="16" name="Picture 6" descr="Логотип скан1 копи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6090" y="-23371"/>
            <a:ext cx="516329" cy="4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AutoShape 27"/>
          <p:cNvSpPr>
            <a:spLocks noChangeArrowheads="1"/>
          </p:cNvSpPr>
          <p:nvPr/>
        </p:nvSpPr>
        <p:spPr bwMode="auto">
          <a:xfrm>
            <a:off x="4581475" y="3635358"/>
            <a:ext cx="4406466" cy="1042512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90000"/>
                </a:schemeClr>
              </a:gs>
              <a:gs pos="35000">
                <a:schemeClr val="accent1"/>
              </a:gs>
              <a:gs pos="100000">
                <a:srgbClr val="FFECAF"/>
              </a:gs>
            </a:gsLst>
            <a:lin ang="162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scene3d>
            <a:camera prst="perspectiveAbove"/>
            <a:lightRig rig="threePt" dir="t"/>
          </a:scene3d>
          <a:sp3d>
            <a:bevelT w="152400" h="50800" prst="softRound"/>
          </a:sp3d>
        </p:spPr>
        <p:txBody>
          <a:bodyPr wrap="none" anchor="ctr">
            <a:flatTx/>
          </a:bodyPr>
          <a:lstStyle/>
          <a:p>
            <a:pPr algn="ctr">
              <a:defRPr/>
            </a:pPr>
            <a:r>
              <a:rPr lang="en-US" dirty="0"/>
              <a:t>achieving </a:t>
            </a:r>
            <a:r>
              <a:rPr lang="en-US" dirty="0" smtClean="0"/>
              <a:t>best possible </a:t>
            </a:r>
          </a:p>
          <a:p>
            <a:pPr algn="ctr">
              <a:defRPr/>
            </a:pPr>
            <a:r>
              <a:rPr lang="en-US" dirty="0" smtClean="0"/>
              <a:t>positive </a:t>
            </a:r>
            <a:r>
              <a:rPr lang="en-US" dirty="0"/>
              <a:t>results </a:t>
            </a:r>
            <a:r>
              <a:rPr lang="en-US" dirty="0" smtClean="0"/>
              <a:t>with minimum costs</a:t>
            </a:r>
            <a:endParaRPr lang="en-US" dirty="0"/>
          </a:p>
        </p:txBody>
      </p:sp>
      <p:sp>
        <p:nvSpPr>
          <p:cNvPr id="19" name="AutoShape 27"/>
          <p:cNvSpPr>
            <a:spLocks noChangeArrowheads="1"/>
          </p:cNvSpPr>
          <p:nvPr/>
        </p:nvSpPr>
        <p:spPr bwMode="auto">
          <a:xfrm>
            <a:off x="4575538" y="2474357"/>
            <a:ext cx="4406466" cy="1042512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90000"/>
                </a:schemeClr>
              </a:gs>
              <a:gs pos="35000">
                <a:schemeClr val="accent1"/>
              </a:gs>
              <a:gs pos="100000">
                <a:srgbClr val="FFECAF"/>
              </a:gs>
            </a:gsLst>
            <a:lin ang="162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scene3d>
            <a:camera prst="perspectiveAbove"/>
            <a:lightRig rig="threePt" dir="t"/>
          </a:scene3d>
          <a:sp3d>
            <a:bevelT w="152400" h="50800" prst="softRound"/>
          </a:sp3d>
        </p:spPr>
        <p:txBody>
          <a:bodyPr wrap="none" anchor="ctr">
            <a:flatTx/>
          </a:bodyPr>
          <a:lstStyle/>
          <a:p>
            <a:pPr algn="ctr">
              <a:defRPr/>
            </a:pPr>
            <a:r>
              <a:rPr lang="en-US" dirty="0"/>
              <a:t>c</a:t>
            </a:r>
            <a:r>
              <a:rPr lang="en-US" dirty="0" smtClean="0"/>
              <a:t>ompliance with the principles</a:t>
            </a:r>
          </a:p>
          <a:p>
            <a:pPr algn="ctr">
              <a:defRPr/>
            </a:pPr>
            <a:r>
              <a:rPr lang="en-US" dirty="0" smtClean="0"/>
              <a:t> of the state regulatory policy</a:t>
            </a:r>
          </a:p>
        </p:txBody>
      </p:sp>
      <p:sp>
        <p:nvSpPr>
          <p:cNvPr id="20" name="AutoShape 27"/>
          <p:cNvSpPr>
            <a:spLocks noChangeArrowheads="1"/>
          </p:cNvSpPr>
          <p:nvPr/>
        </p:nvSpPr>
        <p:spPr bwMode="auto">
          <a:xfrm>
            <a:off x="4554041" y="1340768"/>
            <a:ext cx="4406466" cy="1042512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90000"/>
                </a:schemeClr>
              </a:gs>
              <a:gs pos="35000">
                <a:schemeClr val="accent1"/>
              </a:gs>
              <a:gs pos="100000">
                <a:srgbClr val="FFECAF"/>
              </a:gs>
            </a:gsLst>
            <a:lin ang="162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scene3d>
            <a:camera prst="perspectiveAbove"/>
            <a:lightRig rig="threePt" dir="t"/>
          </a:scene3d>
          <a:sp3d>
            <a:bevelT w="152400" h="50800" prst="softRound"/>
          </a:sp3d>
        </p:spPr>
        <p:txBody>
          <a:bodyPr wrap="none" anchor="ctr">
            <a:flatTx/>
          </a:bodyPr>
          <a:lstStyle/>
          <a:p>
            <a:pPr algn="ctr">
              <a:defRPr/>
            </a:pPr>
            <a:r>
              <a:rPr lang="en-US" dirty="0" smtClean="0"/>
              <a:t>necessity of the state regulation</a:t>
            </a:r>
            <a:endParaRPr lang="uk-UA" dirty="0"/>
          </a:p>
        </p:txBody>
      </p:sp>
      <p:sp>
        <p:nvSpPr>
          <p:cNvPr id="26" name="AutoShape 11"/>
          <p:cNvSpPr>
            <a:spLocks noChangeArrowheads="1"/>
          </p:cNvSpPr>
          <p:nvPr/>
        </p:nvSpPr>
        <p:spPr bwMode="auto">
          <a:xfrm>
            <a:off x="100101" y="2204864"/>
            <a:ext cx="2948196" cy="1584177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90000"/>
                </a:schemeClr>
              </a:gs>
              <a:gs pos="35000">
                <a:schemeClr val="accent1"/>
              </a:gs>
              <a:gs pos="100000">
                <a:srgbClr val="FFECAF"/>
              </a:gs>
            </a:gsLst>
            <a:lin ang="162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scene3d>
            <a:camera prst="perspectiveAbove"/>
            <a:lightRig rig="threePt" dir="t"/>
          </a:scene3d>
          <a:sp3d>
            <a:bevelT w="152400" h="50800" prst="softRound"/>
          </a:sp3d>
        </p:spPr>
        <p:txBody>
          <a:bodyPr wrap="none" anchor="ctr">
            <a:flatTx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endParaRPr lang="uk-UA" sz="500" dirty="0" smtClean="0"/>
          </a:p>
          <a:p>
            <a:pPr algn="ctr">
              <a:defRPr/>
            </a:pPr>
            <a:endParaRPr lang="uk-UA" sz="500" dirty="0"/>
          </a:p>
          <a:p>
            <a:pPr algn="ctr">
              <a:defRPr/>
            </a:pPr>
            <a:r>
              <a:rPr lang="uk-UA" sz="500" dirty="0" smtClean="0"/>
              <a:t> </a:t>
            </a:r>
            <a:r>
              <a:rPr lang="en-US" dirty="0" smtClean="0"/>
              <a:t>RIA - informative </a:t>
            </a:r>
          </a:p>
          <a:p>
            <a:pPr algn="ctr">
              <a:defRPr/>
            </a:pPr>
            <a:r>
              <a:rPr lang="en-US" dirty="0" smtClean="0"/>
              <a:t>and analytical document</a:t>
            </a:r>
          </a:p>
          <a:p>
            <a:pPr algn="ctr">
              <a:defRPr/>
            </a:pPr>
            <a:r>
              <a:rPr lang="en-US" dirty="0" smtClean="0"/>
              <a:t>which substantiates</a:t>
            </a:r>
            <a:r>
              <a:rPr lang="uk-UA" dirty="0" smtClean="0"/>
              <a:t>: </a:t>
            </a:r>
            <a:endParaRPr lang="uk-UA" dirty="0"/>
          </a:p>
          <a:p>
            <a:pPr algn="ctr">
              <a:defRPr/>
            </a:pPr>
            <a:endParaRPr lang="uk-UA" sz="500" dirty="0"/>
          </a:p>
        </p:txBody>
      </p:sp>
      <p:sp>
        <p:nvSpPr>
          <p:cNvPr id="18" name="AutoShape 27"/>
          <p:cNvSpPr>
            <a:spLocks noChangeArrowheads="1"/>
          </p:cNvSpPr>
          <p:nvPr/>
        </p:nvSpPr>
        <p:spPr bwMode="auto">
          <a:xfrm>
            <a:off x="119473" y="5013176"/>
            <a:ext cx="4406466" cy="792088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90000"/>
                </a:schemeClr>
              </a:gs>
              <a:gs pos="35000">
                <a:schemeClr val="accent1"/>
              </a:gs>
              <a:gs pos="100000">
                <a:srgbClr val="FFECAF"/>
              </a:gs>
            </a:gsLst>
            <a:lin ang="162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scene3d>
            <a:camera prst="perspectiveAbove"/>
            <a:lightRig rig="threePt" dir="t"/>
          </a:scene3d>
          <a:sp3d>
            <a:bevelT w="152400" h="50800" prst="softRound"/>
          </a:sp3d>
        </p:spPr>
        <p:txBody>
          <a:bodyPr wrap="none" anchor="ctr">
            <a:flatTx/>
          </a:bodyPr>
          <a:lstStyle/>
          <a:p>
            <a:pPr algn="just">
              <a:spcBef>
                <a:spcPct val="20000"/>
              </a:spcBef>
            </a:pPr>
            <a:r>
              <a:rPr lang="en-US" dirty="0" smtClean="0"/>
              <a:t>Since </a:t>
            </a:r>
            <a:r>
              <a:rPr lang="uk-UA" dirty="0" smtClean="0"/>
              <a:t>2016 </a:t>
            </a:r>
            <a:r>
              <a:rPr lang="uk-UA" dirty="0"/>
              <a:t>– </a:t>
            </a:r>
            <a:r>
              <a:rPr lang="en-US" dirty="0" smtClean="0"/>
              <a:t>conducting of SM</a:t>
            </a:r>
            <a:r>
              <a:rPr lang="uk-UA" dirty="0" smtClean="0"/>
              <a:t>Е</a:t>
            </a:r>
            <a:r>
              <a:rPr lang="en-US" dirty="0" smtClean="0"/>
              <a:t>-test</a:t>
            </a:r>
            <a:endParaRPr lang="uk-UA" sz="1600" dirty="0">
              <a:solidFill>
                <a:srgbClr val="99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xmlns="" val="484977974"/>
              </p:ext>
            </p:extLst>
          </p:nvPr>
        </p:nvGraphicFramePr>
        <p:xfrm>
          <a:off x="113588" y="810940"/>
          <a:ext cx="8891510" cy="5273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198" name="Прямоугольник 20"/>
          <p:cNvSpPr>
            <a:spLocks noChangeArrowheads="1"/>
          </p:cNvSpPr>
          <p:nvPr/>
        </p:nvSpPr>
        <p:spPr bwMode="auto">
          <a:xfrm>
            <a:off x="337678" y="2108254"/>
            <a:ext cx="165417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400" b="1" i="1" dirty="0" smtClean="0">
                <a:solidFill>
                  <a:srgbClr val="800000"/>
                </a:solidFill>
              </a:rPr>
              <a:t>Conducting consultations with business</a:t>
            </a:r>
            <a:endParaRPr lang="ru-RU" sz="1400" b="1" i="1" dirty="0">
              <a:solidFill>
                <a:srgbClr val="80000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752342" y="3044879"/>
            <a:ext cx="1654175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400" b="1" i="1" dirty="0" smtClean="0">
                <a:solidFill>
                  <a:srgbClr val="800000"/>
                </a:solidFill>
                <a:latin typeface="+mn-lt"/>
              </a:rPr>
              <a:t>Processing data for </a:t>
            </a:r>
            <a:endParaRPr lang="ru-RU" sz="1400" b="1" i="1" dirty="0">
              <a:solidFill>
                <a:srgbClr val="800000"/>
              </a:solidFill>
              <a:latin typeface="+mn-lt"/>
            </a:endParaRPr>
          </a:p>
          <a:p>
            <a:pPr algn="ctr">
              <a:defRPr/>
            </a:pPr>
            <a:r>
              <a:rPr lang="en-US" sz="1400" b="1" i="1" dirty="0" smtClean="0">
                <a:solidFill>
                  <a:srgbClr val="800000"/>
                </a:solidFill>
              </a:rPr>
              <a:t>SM</a:t>
            </a:r>
            <a:r>
              <a:rPr lang="uk-UA" sz="1400" b="1" i="1" dirty="0" smtClean="0">
                <a:solidFill>
                  <a:srgbClr val="800000"/>
                </a:solidFill>
              </a:rPr>
              <a:t>Е</a:t>
            </a:r>
            <a:r>
              <a:rPr lang="en-US" sz="1400" b="1" i="1" dirty="0" smtClean="0">
                <a:solidFill>
                  <a:srgbClr val="800000"/>
                </a:solidFill>
              </a:rPr>
              <a:t>-test</a:t>
            </a:r>
            <a:endParaRPr lang="ru-RU" sz="1400" b="1" i="1" dirty="0">
              <a:solidFill>
                <a:srgbClr val="800000"/>
              </a:solidFill>
              <a:latin typeface="+mn-lt"/>
            </a:endParaRPr>
          </a:p>
        </p:txBody>
      </p:sp>
      <p:sp>
        <p:nvSpPr>
          <p:cNvPr id="8200" name="Прямоугольник 22"/>
          <p:cNvSpPr>
            <a:spLocks noChangeArrowheads="1"/>
          </p:cNvSpPr>
          <p:nvPr/>
        </p:nvSpPr>
        <p:spPr bwMode="auto">
          <a:xfrm>
            <a:off x="3624004" y="2828979"/>
            <a:ext cx="16557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400" b="1" i="1" dirty="0" smtClean="0">
                <a:solidFill>
                  <a:srgbClr val="800000"/>
                </a:solidFill>
              </a:rPr>
              <a:t>Calculating </a:t>
            </a:r>
          </a:p>
          <a:p>
            <a:pPr algn="ctr"/>
            <a:r>
              <a:rPr lang="en-US" sz="1400" b="1" i="1" dirty="0" smtClean="0">
                <a:solidFill>
                  <a:srgbClr val="800000"/>
                </a:solidFill>
              </a:rPr>
              <a:t>costs</a:t>
            </a:r>
            <a:r>
              <a:rPr lang="ru-RU" sz="1400" b="1" i="1" dirty="0" smtClean="0">
                <a:solidFill>
                  <a:srgbClr val="800000"/>
                </a:solidFill>
              </a:rPr>
              <a:t> </a:t>
            </a:r>
            <a:endParaRPr lang="ru-RU" sz="1400" b="1" i="1" dirty="0">
              <a:solidFill>
                <a:srgbClr val="80000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910785" y="4268842"/>
            <a:ext cx="1654175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400" b="1" i="1" dirty="0" smtClean="0">
                <a:solidFill>
                  <a:srgbClr val="800000"/>
                </a:solidFill>
                <a:latin typeface="+mn-lt"/>
              </a:rPr>
              <a:t>Developing mitigating measures</a:t>
            </a:r>
            <a:endParaRPr lang="ru-RU" sz="1400" b="1" i="1" dirty="0">
              <a:solidFill>
                <a:srgbClr val="800000"/>
              </a:solidFill>
              <a:latin typeface="+mn-lt"/>
            </a:endParaRPr>
          </a:p>
        </p:txBody>
      </p:sp>
      <p:sp>
        <p:nvSpPr>
          <p:cNvPr id="8202" name="Прямоугольник 24"/>
          <p:cNvSpPr>
            <a:spLocks noChangeArrowheads="1"/>
          </p:cNvSpPr>
          <p:nvPr/>
        </p:nvSpPr>
        <p:spPr bwMode="auto">
          <a:xfrm>
            <a:off x="6937117" y="3903717"/>
            <a:ext cx="165576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400" b="1" i="1" dirty="0" smtClean="0">
                <a:solidFill>
                  <a:srgbClr val="800000"/>
                </a:solidFill>
              </a:rPr>
              <a:t>Reducing the cost of regulation for business</a:t>
            </a:r>
            <a:endParaRPr lang="ru-RU" sz="1400" b="1" i="1" dirty="0">
              <a:solidFill>
                <a:srgbClr val="800000"/>
              </a:solidFill>
            </a:endParaRPr>
          </a:p>
        </p:txBody>
      </p:sp>
      <p:sp>
        <p:nvSpPr>
          <p:cNvPr id="8204" name="Rectangle 21"/>
          <p:cNvSpPr>
            <a:spLocks noChangeArrowheads="1"/>
          </p:cNvSpPr>
          <p:nvPr/>
        </p:nvSpPr>
        <p:spPr bwMode="auto">
          <a:xfrm>
            <a:off x="1099235" y="908720"/>
            <a:ext cx="68421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Conducting of </a:t>
            </a:r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SM</a:t>
            </a:r>
            <a:r>
              <a:rPr lang="uk-UA" sz="2000" b="1" i="1" dirty="0" smtClean="0">
                <a:solidFill>
                  <a:schemeClr val="accent2">
                    <a:lumMod val="75000"/>
                  </a:schemeClr>
                </a:solidFill>
              </a:rPr>
              <a:t>Е</a:t>
            </a:r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-test</a:t>
            </a:r>
            <a:endParaRPr lang="uk-UA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4" name="Picture 30" descr="5555 копия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11975" y="0"/>
            <a:ext cx="2124075" cy="159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2" descr="Голубая тисненая бумага"/>
          <p:cNvSpPr>
            <a:spLocks noChangeArrowheads="1"/>
          </p:cNvSpPr>
          <p:nvPr/>
        </p:nvSpPr>
        <p:spPr bwMode="auto">
          <a:xfrm>
            <a:off x="406091" y="84790"/>
            <a:ext cx="5272236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uk-UA" sz="1350" i="1" dirty="0">
                <a:solidFill>
                  <a:srgbClr val="000099"/>
                </a:solidFill>
                <a:latin typeface="Calibri" pitchFamily="34" charset="0"/>
              </a:rPr>
              <a:t>  </a:t>
            </a:r>
            <a:r>
              <a:rPr lang="uk-UA" sz="1350" i="1" dirty="0" smtClean="0">
                <a:solidFill>
                  <a:srgbClr val="000099"/>
                </a:solidFill>
                <a:latin typeface="Calibri" pitchFamily="34" charset="0"/>
              </a:rPr>
              <a:t> </a:t>
            </a:r>
          </a:p>
          <a:p>
            <a:r>
              <a:rPr lang="en-US" sz="1350" i="1" dirty="0" err="1">
                <a:solidFill>
                  <a:srgbClr val="000066"/>
                </a:solidFill>
                <a:latin typeface="Calibri" pitchFamily="34" charset="0"/>
              </a:rPr>
              <a:t>Ksenia</a:t>
            </a:r>
            <a:r>
              <a:rPr lang="en-US" sz="1350" i="1" dirty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en-US" sz="1350" i="1" dirty="0" err="1">
                <a:solidFill>
                  <a:srgbClr val="000066"/>
                </a:solidFill>
                <a:latin typeface="Calibri" pitchFamily="34" charset="0"/>
              </a:rPr>
              <a:t>Lyapina</a:t>
            </a:r>
            <a:r>
              <a:rPr lang="en-US" sz="1350" i="1" dirty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uk-UA" sz="1350" i="1" dirty="0">
                <a:solidFill>
                  <a:srgbClr val="000066"/>
                </a:solidFill>
                <a:latin typeface="Calibri" pitchFamily="34" charset="0"/>
              </a:rPr>
              <a:t>– </a:t>
            </a:r>
            <a:r>
              <a:rPr lang="en-US" sz="1350" i="1" dirty="0">
                <a:solidFill>
                  <a:srgbClr val="000066"/>
                </a:solidFill>
                <a:latin typeface="Calibri" pitchFamily="34" charset="0"/>
              </a:rPr>
              <a:t>Head of the State </a:t>
            </a:r>
            <a:r>
              <a:rPr lang="en-US" sz="1350" i="1" dirty="0" smtClean="0">
                <a:solidFill>
                  <a:srgbClr val="000066"/>
                </a:solidFill>
                <a:latin typeface="Calibri" pitchFamily="34" charset="0"/>
              </a:rPr>
              <a:t>Regulatory </a:t>
            </a:r>
            <a:r>
              <a:rPr lang="en-US" sz="1350" i="1" dirty="0" smtClean="0">
                <a:solidFill>
                  <a:srgbClr val="000066"/>
                </a:solidFill>
                <a:latin typeface="Calibri" pitchFamily="34" charset="0"/>
              </a:rPr>
              <a:t>Administration </a:t>
            </a:r>
            <a:r>
              <a:rPr lang="en-US" sz="1350" i="1" dirty="0">
                <a:solidFill>
                  <a:srgbClr val="000066"/>
                </a:solidFill>
                <a:latin typeface="Calibri" pitchFamily="34" charset="0"/>
              </a:rPr>
              <a:t>of Ukraine</a:t>
            </a:r>
            <a:endParaRPr lang="uk-UA" sz="1350" i="1" dirty="0">
              <a:solidFill>
                <a:srgbClr val="000066"/>
              </a:solidFill>
              <a:latin typeface="Calibri" pitchFamily="34" charset="0"/>
            </a:endParaRPr>
          </a:p>
          <a:p>
            <a:endParaRPr lang="uk-UA" sz="1350" b="1" i="1" noProof="1">
              <a:solidFill>
                <a:srgbClr val="000066"/>
              </a:solidFill>
              <a:latin typeface="Calibri" pitchFamily="34" charset="0"/>
            </a:endParaRPr>
          </a:p>
        </p:txBody>
      </p:sp>
      <p:pic>
        <p:nvPicPr>
          <p:cNvPr id="16" name="Picture 6" descr="Логотип скан1 копия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6090" y="-23371"/>
            <a:ext cx="516329" cy="4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7933256" y="5777105"/>
            <a:ext cx="1102794" cy="1024411"/>
          </a:xfrm>
          <a:prstGeom prst="round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35000">
                <a:schemeClr val="accent1"/>
              </a:gs>
              <a:gs pos="100000">
                <a:srgbClr val="FFECAF"/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55" name="Picture 2" descr="C:\Documents and Settings\Валентина\Рабочий стол\Новая папка\imag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15091" y="5895081"/>
            <a:ext cx="630452" cy="630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2877493" y="5777105"/>
            <a:ext cx="864096" cy="1032403"/>
          </a:xfrm>
          <a:prstGeom prst="round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35000">
                <a:schemeClr val="accent1"/>
              </a:gs>
              <a:gs pos="100000">
                <a:srgbClr val="FFECAF"/>
              </a:gs>
            </a:gsLst>
            <a:lin ang="16200000" scaled="1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" name="Блок-схема: альтернативный процесс 2"/>
          <p:cNvSpPr/>
          <p:nvPr/>
        </p:nvSpPr>
        <p:spPr>
          <a:xfrm>
            <a:off x="4357008" y="5749153"/>
            <a:ext cx="2913948" cy="1024411"/>
          </a:xfrm>
          <a:prstGeom prst="flowChartAlternateProcess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35000">
                <a:schemeClr val="accent1"/>
              </a:gs>
              <a:gs pos="100000">
                <a:srgbClr val="FFECAF"/>
              </a:gs>
            </a:gsLst>
            <a:lin ang="16200000" scaled="1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1" name="Picture 30" descr="5555 копи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11976" y="1"/>
            <a:ext cx="2124075" cy="159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 descr="Логотип скан1 копия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6088" y="-23371"/>
            <a:ext cx="516329" cy="4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2" descr="Голубая тисненая бумага"/>
          <p:cNvSpPr>
            <a:spLocks noChangeArrowheads="1"/>
          </p:cNvSpPr>
          <p:nvPr/>
        </p:nvSpPr>
        <p:spPr bwMode="auto">
          <a:xfrm>
            <a:off x="406091" y="84791"/>
            <a:ext cx="5272236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uk-UA" sz="1350" i="1" dirty="0">
                <a:solidFill>
                  <a:srgbClr val="000099"/>
                </a:solidFill>
                <a:latin typeface="Calibri" pitchFamily="34" charset="0"/>
              </a:rPr>
              <a:t>  </a:t>
            </a:r>
            <a:r>
              <a:rPr lang="uk-UA" sz="1350" i="1" dirty="0" smtClean="0">
                <a:solidFill>
                  <a:srgbClr val="000099"/>
                </a:solidFill>
                <a:latin typeface="Calibri" pitchFamily="34" charset="0"/>
              </a:rPr>
              <a:t> </a:t>
            </a:r>
          </a:p>
          <a:p>
            <a:r>
              <a:rPr lang="en-US" sz="1350" i="1" dirty="0" err="1">
                <a:solidFill>
                  <a:srgbClr val="000066"/>
                </a:solidFill>
                <a:latin typeface="Calibri" pitchFamily="34" charset="0"/>
              </a:rPr>
              <a:t>Ksenia</a:t>
            </a:r>
            <a:r>
              <a:rPr lang="en-US" sz="1350" i="1" dirty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en-US" sz="1350" i="1" dirty="0" err="1">
                <a:solidFill>
                  <a:srgbClr val="000066"/>
                </a:solidFill>
                <a:latin typeface="Calibri" pitchFamily="34" charset="0"/>
              </a:rPr>
              <a:t>Lyapina</a:t>
            </a:r>
            <a:r>
              <a:rPr lang="en-US" sz="1350" i="1" dirty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uk-UA" sz="1350" i="1" dirty="0">
                <a:solidFill>
                  <a:srgbClr val="000066"/>
                </a:solidFill>
                <a:latin typeface="Calibri" pitchFamily="34" charset="0"/>
              </a:rPr>
              <a:t>– </a:t>
            </a:r>
            <a:r>
              <a:rPr lang="en-US" sz="1350" i="1" dirty="0">
                <a:solidFill>
                  <a:srgbClr val="000066"/>
                </a:solidFill>
                <a:latin typeface="Calibri" pitchFamily="34" charset="0"/>
              </a:rPr>
              <a:t>Head of the State </a:t>
            </a:r>
            <a:r>
              <a:rPr lang="en-US" sz="1350" i="1" dirty="0" smtClean="0">
                <a:solidFill>
                  <a:srgbClr val="000066"/>
                </a:solidFill>
                <a:latin typeface="Calibri" pitchFamily="34" charset="0"/>
              </a:rPr>
              <a:t>Regulatory </a:t>
            </a:r>
            <a:r>
              <a:rPr lang="en-US" sz="1350" i="1" dirty="0" smtClean="0">
                <a:solidFill>
                  <a:srgbClr val="000066"/>
                </a:solidFill>
                <a:latin typeface="Calibri" pitchFamily="34" charset="0"/>
              </a:rPr>
              <a:t>Administration </a:t>
            </a:r>
            <a:r>
              <a:rPr lang="en-US" sz="1350" i="1" dirty="0">
                <a:solidFill>
                  <a:srgbClr val="000066"/>
                </a:solidFill>
                <a:latin typeface="Calibri" pitchFamily="34" charset="0"/>
              </a:rPr>
              <a:t>of Ukraine</a:t>
            </a:r>
            <a:endParaRPr lang="uk-UA" sz="1350" i="1" dirty="0">
              <a:solidFill>
                <a:srgbClr val="000066"/>
              </a:solidFill>
              <a:latin typeface="Calibri" pitchFamily="34" charset="0"/>
            </a:endParaRPr>
          </a:p>
          <a:p>
            <a:endParaRPr lang="uk-UA" sz="1350" b="1" i="1" noProof="1">
              <a:solidFill>
                <a:srgbClr val="000066"/>
              </a:solidFill>
              <a:latin typeface="Calibri" pitchFamily="34" charset="0"/>
            </a:endParaRPr>
          </a:p>
        </p:txBody>
      </p:sp>
      <p:graphicFrame>
        <p:nvGraphicFramePr>
          <p:cNvPr id="16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353039253"/>
              </p:ext>
            </p:extLst>
          </p:nvPr>
        </p:nvGraphicFramePr>
        <p:xfrm>
          <a:off x="4572000" y="1099632"/>
          <a:ext cx="4464051" cy="4633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680008" y="453301"/>
            <a:ext cx="759309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Deregulation</a:t>
            </a:r>
            <a:endParaRPr lang="uk-UA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425635" y="1951397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400" b="1" dirty="0">
                <a:solidFill>
                  <a:srgbClr val="990000"/>
                </a:solidFill>
              </a:rPr>
              <a:t> </a:t>
            </a:r>
            <a:r>
              <a:rPr lang="uk-UA" sz="1400" b="1" dirty="0" smtClean="0">
                <a:solidFill>
                  <a:srgbClr val="990000"/>
                </a:solidFill>
              </a:rPr>
              <a:t>€0,8 –1,2 </a:t>
            </a:r>
            <a:r>
              <a:rPr lang="en-US" sz="1400" dirty="0" smtClean="0">
                <a:solidFill>
                  <a:srgbClr val="990000"/>
                </a:solidFill>
              </a:rPr>
              <a:t>billion</a:t>
            </a:r>
            <a:endParaRPr lang="uk-UA" sz="1400" dirty="0">
              <a:solidFill>
                <a:srgbClr val="990000"/>
              </a:solidFill>
            </a:endParaRPr>
          </a:p>
        </p:txBody>
      </p:sp>
      <p:graphicFrame>
        <p:nvGraphicFramePr>
          <p:cNvPr id="9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688836302"/>
              </p:ext>
            </p:extLst>
          </p:nvPr>
        </p:nvGraphicFramePr>
        <p:xfrm>
          <a:off x="69799" y="1099632"/>
          <a:ext cx="4396792" cy="4633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3" name="AutoShape 11"/>
          <p:cNvSpPr>
            <a:spLocks noChangeArrowheads="1"/>
          </p:cNvSpPr>
          <p:nvPr/>
        </p:nvSpPr>
        <p:spPr bwMode="auto">
          <a:xfrm>
            <a:off x="1115616" y="2407412"/>
            <a:ext cx="1963292" cy="1919558"/>
          </a:xfrm>
          <a:prstGeom prst="roundRect">
            <a:avLst>
              <a:gd name="adj" fmla="val 16667"/>
            </a:avLst>
          </a:prstGeom>
          <a:blipFill>
            <a:blip r:embed="rId7">
              <a:extLst>
                <a:ext uri="{BEBA8EAE-BF5A-486C-A8C5-ECC9F3942E4B}">
                  <a14:imgProps xmlns:a14="http://schemas.microsoft.com/office/drawing/2010/main" xmlns="">
                    <a14:imgLayer r:embed="rId8">
                      <a14:imgEffect>
                        <a14:brightnessContrast bright="100000" contras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uk-UA" b="1" dirty="0" smtClean="0">
                <a:solidFill>
                  <a:srgbClr val="800000"/>
                </a:solidFill>
              </a:rPr>
              <a:t>    </a:t>
            </a:r>
            <a:r>
              <a:rPr lang="en-US" b="1" dirty="0" smtClean="0">
                <a:solidFill>
                  <a:srgbClr val="800000"/>
                </a:solidFill>
              </a:rPr>
              <a:t>ACTION</a:t>
            </a:r>
          </a:p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en-US" b="1" dirty="0" smtClean="0">
                <a:solidFill>
                  <a:srgbClr val="800000"/>
                </a:solidFill>
              </a:rPr>
              <a:t>	PLAN on</a:t>
            </a:r>
          </a:p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en-US" b="1" dirty="0" smtClean="0">
                <a:solidFill>
                  <a:srgbClr val="800000"/>
                </a:solidFill>
              </a:rPr>
              <a:t>	         deregulation</a:t>
            </a:r>
          </a:p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en-US" b="1" dirty="0" smtClean="0">
                <a:solidFill>
                  <a:srgbClr val="800000"/>
                </a:solidFill>
              </a:rPr>
              <a:t> 		of economic</a:t>
            </a:r>
          </a:p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en-US" b="1" dirty="0" smtClean="0">
                <a:solidFill>
                  <a:srgbClr val="800000"/>
                </a:solidFill>
              </a:rPr>
              <a:t>	activity</a:t>
            </a:r>
            <a:r>
              <a:rPr lang="uk-UA" b="1" dirty="0" smtClean="0">
                <a:solidFill>
                  <a:srgbClr val="800000"/>
                </a:solidFill>
              </a:rPr>
              <a:t>   </a:t>
            </a:r>
            <a:endParaRPr lang="uk-UA" b="1" i="1" dirty="0">
              <a:solidFill>
                <a:srgbClr val="800000"/>
              </a:solidFill>
            </a:endParaRPr>
          </a:p>
        </p:txBody>
      </p:sp>
      <p:sp>
        <p:nvSpPr>
          <p:cNvPr id="15" name="AutoShape 12"/>
          <p:cNvSpPr>
            <a:spLocks noChangeArrowheads="1"/>
          </p:cNvSpPr>
          <p:nvPr/>
        </p:nvSpPr>
        <p:spPr bwMode="auto">
          <a:xfrm>
            <a:off x="107504" y="1153505"/>
            <a:ext cx="1288103" cy="801048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1"/>
          </a:gradFill>
          <a:ln>
            <a:headEnd/>
            <a:tailEnd/>
          </a:ln>
          <a:scene3d>
            <a:camera prst="perspectiveRelaxedModerately"/>
            <a:lightRig rig="threePt" dir="t">
              <a:rot lat="0" lon="0" rev="1200000"/>
            </a:lightRig>
          </a:scene3d>
          <a:sp3d>
            <a:bevelT w="63500" h="25400"/>
          </a:sp3d>
          <a:ex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>
            <a:flatTx/>
          </a:bodyPr>
          <a:lstStyle/>
          <a:p>
            <a:pPr algn="ctr"/>
            <a:r>
              <a:rPr lang="uk-UA" sz="1600" b="1" i="1" dirty="0">
                <a:solidFill>
                  <a:srgbClr val="000066"/>
                </a:solidFill>
              </a:rPr>
              <a:t> </a:t>
            </a:r>
            <a:r>
              <a:rPr lang="en-US" sz="1600" b="1" i="1" dirty="0" smtClean="0">
                <a:solidFill>
                  <a:srgbClr val="000066"/>
                </a:solidFill>
              </a:rPr>
              <a:t>Permits and </a:t>
            </a:r>
          </a:p>
          <a:p>
            <a:pPr algn="ctr"/>
            <a:r>
              <a:rPr lang="en-US" sz="1600" b="1" i="1" dirty="0" smtClean="0">
                <a:solidFill>
                  <a:srgbClr val="000066"/>
                </a:solidFill>
              </a:rPr>
              <a:t>licensing</a:t>
            </a:r>
            <a:endParaRPr lang="uk-UA" sz="1600" b="1" i="1" dirty="0">
              <a:solidFill>
                <a:srgbClr val="000066"/>
              </a:solidFill>
            </a:endParaRPr>
          </a:p>
        </p:txBody>
      </p:sp>
      <p:sp>
        <p:nvSpPr>
          <p:cNvPr id="17" name="AutoShape 12"/>
          <p:cNvSpPr>
            <a:spLocks noChangeArrowheads="1"/>
          </p:cNvSpPr>
          <p:nvPr/>
        </p:nvSpPr>
        <p:spPr bwMode="auto">
          <a:xfrm>
            <a:off x="3077190" y="2894214"/>
            <a:ext cx="1327281" cy="842499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1"/>
          </a:gradFill>
          <a:ln>
            <a:headEnd/>
            <a:tailEnd/>
          </a:ln>
          <a:scene3d>
            <a:camera prst="perspectiveRelaxedModerately"/>
            <a:lightRig rig="threePt" dir="t">
              <a:rot lat="0" lon="0" rev="1200000"/>
            </a:lightRig>
          </a:scene3d>
          <a:sp3d>
            <a:bevelT w="63500" h="25400"/>
          </a:sp3d>
          <a:ex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>
            <a:flatTx/>
          </a:bodyPr>
          <a:lstStyle/>
          <a:p>
            <a:pPr algn="ctr"/>
            <a:endParaRPr lang="uk-UA" sz="1600" b="1" i="1" dirty="0">
              <a:solidFill>
                <a:srgbClr val="262673"/>
              </a:solidFill>
            </a:endParaRPr>
          </a:p>
          <a:p>
            <a:pPr algn="ctr"/>
            <a:r>
              <a:rPr lang="en-US" sz="1400" b="1" i="1" dirty="0" smtClean="0">
                <a:solidFill>
                  <a:srgbClr val="262673"/>
                </a:solidFill>
              </a:rPr>
              <a:t>Electric</a:t>
            </a:r>
          </a:p>
          <a:p>
            <a:pPr algn="ctr"/>
            <a:r>
              <a:rPr lang="en-US" sz="1400" b="1" i="1" dirty="0" smtClean="0">
                <a:solidFill>
                  <a:srgbClr val="262673"/>
                </a:solidFill>
              </a:rPr>
              <a:t>Power industry</a:t>
            </a:r>
            <a:endParaRPr lang="uk-UA" sz="1400" b="1" i="1" dirty="0" smtClean="0">
              <a:solidFill>
                <a:srgbClr val="000066"/>
              </a:solidFill>
            </a:endParaRPr>
          </a:p>
          <a:p>
            <a:pPr algn="ctr"/>
            <a:r>
              <a:rPr lang="uk-UA" sz="1600" b="1" i="1" dirty="0" smtClean="0">
                <a:solidFill>
                  <a:srgbClr val="000066"/>
                </a:solidFill>
              </a:rPr>
              <a:t>                 </a:t>
            </a:r>
            <a:endParaRPr lang="uk-UA" sz="1600" b="1" i="1" dirty="0">
              <a:solidFill>
                <a:srgbClr val="000066"/>
              </a:solidFill>
            </a:endParaRPr>
          </a:p>
        </p:txBody>
      </p:sp>
      <p:sp>
        <p:nvSpPr>
          <p:cNvPr id="19" name="AutoShape 12"/>
          <p:cNvSpPr>
            <a:spLocks noChangeArrowheads="1"/>
          </p:cNvSpPr>
          <p:nvPr/>
        </p:nvSpPr>
        <p:spPr bwMode="auto">
          <a:xfrm>
            <a:off x="107504" y="2060848"/>
            <a:ext cx="1288104" cy="772343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1"/>
          </a:gradFill>
          <a:ln>
            <a:headEnd/>
            <a:tailEnd/>
          </a:ln>
          <a:scene3d>
            <a:camera prst="perspectiveRelaxedModerately"/>
            <a:lightRig rig="threePt" dir="t">
              <a:rot lat="0" lon="0" rev="1200000"/>
            </a:lightRig>
          </a:scene3d>
          <a:sp3d>
            <a:bevelT w="63500" h="25400"/>
          </a:sp3d>
          <a:ex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>
            <a:flatTx/>
          </a:bodyPr>
          <a:lstStyle/>
          <a:p>
            <a:pPr algn="ctr"/>
            <a:r>
              <a:rPr lang="uk-UA" sz="1600" b="1" i="1" dirty="0">
                <a:solidFill>
                  <a:srgbClr val="000066"/>
                </a:solidFill>
              </a:rPr>
              <a:t> </a:t>
            </a:r>
            <a:r>
              <a:rPr lang="en-US" sz="1400" b="1" i="1" dirty="0" smtClean="0">
                <a:solidFill>
                  <a:schemeClr val="accent2">
                    <a:lumMod val="75000"/>
                  </a:schemeClr>
                </a:solidFill>
              </a:rPr>
              <a:t>Technical</a:t>
            </a:r>
            <a:endParaRPr lang="uk-UA" sz="1400" b="1" i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en-US" sz="1400" b="1" i="1" dirty="0" smtClean="0">
                <a:solidFill>
                  <a:schemeClr val="accent2">
                    <a:lumMod val="75000"/>
                  </a:schemeClr>
                </a:solidFill>
              </a:rPr>
              <a:t>regulation</a:t>
            </a:r>
            <a:endParaRPr lang="uk-UA" sz="1400" b="1" i="1" dirty="0">
              <a:solidFill>
                <a:srgbClr val="000066"/>
              </a:solidFill>
            </a:endParaRPr>
          </a:p>
        </p:txBody>
      </p:sp>
      <p:sp>
        <p:nvSpPr>
          <p:cNvPr id="20" name="AutoShape 12"/>
          <p:cNvSpPr>
            <a:spLocks noChangeArrowheads="1"/>
          </p:cNvSpPr>
          <p:nvPr/>
        </p:nvSpPr>
        <p:spPr bwMode="auto">
          <a:xfrm>
            <a:off x="1605150" y="1169187"/>
            <a:ext cx="1326090" cy="793044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1"/>
          </a:gradFill>
          <a:ln>
            <a:headEnd/>
            <a:tailEnd/>
          </a:ln>
          <a:scene3d>
            <a:camera prst="perspectiveRelaxedModerately"/>
            <a:lightRig rig="threePt" dir="t">
              <a:rot lat="0" lon="0" rev="1200000"/>
            </a:lightRig>
          </a:scene3d>
          <a:sp3d>
            <a:bevelT w="63500" h="25400"/>
          </a:sp3d>
          <a:ex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>
            <a:flatTx/>
          </a:bodyPr>
          <a:lstStyle/>
          <a:p>
            <a:pPr algn="r"/>
            <a:r>
              <a:rPr lang="uk-UA" sz="1600" b="1" i="1" dirty="0">
                <a:solidFill>
                  <a:srgbClr val="000066"/>
                </a:solidFill>
              </a:rPr>
              <a:t>                  </a:t>
            </a:r>
            <a:endParaRPr lang="uk-UA" sz="1600" b="1" i="1" dirty="0" smtClean="0">
              <a:solidFill>
                <a:srgbClr val="000066"/>
              </a:solidFill>
            </a:endParaRPr>
          </a:p>
          <a:p>
            <a:pPr algn="ctr"/>
            <a:r>
              <a:rPr lang="en-US" sz="1400" b="1" i="1" dirty="0" smtClean="0">
                <a:solidFill>
                  <a:schemeClr val="accent2">
                    <a:lumMod val="75000"/>
                  </a:schemeClr>
                </a:solidFill>
              </a:rPr>
              <a:t>Agriculture</a:t>
            </a:r>
            <a:endParaRPr lang="uk-UA" sz="1400" b="1" i="1" dirty="0" smtClean="0">
              <a:solidFill>
                <a:srgbClr val="000066"/>
              </a:solidFill>
            </a:endParaRPr>
          </a:p>
          <a:p>
            <a:pPr algn="r"/>
            <a:r>
              <a:rPr lang="uk-UA" sz="1600" b="1" i="1" dirty="0" smtClean="0">
                <a:solidFill>
                  <a:srgbClr val="000066"/>
                </a:solidFill>
              </a:rPr>
              <a:t>                 </a:t>
            </a:r>
            <a:endParaRPr lang="uk-UA" sz="1600" b="1" i="1" dirty="0">
              <a:solidFill>
                <a:srgbClr val="000066"/>
              </a:solidFill>
            </a:endParaRPr>
          </a:p>
        </p:txBody>
      </p:sp>
      <p:sp>
        <p:nvSpPr>
          <p:cNvPr id="21" name="AutoShape 12"/>
          <p:cNvSpPr>
            <a:spLocks noChangeArrowheads="1"/>
          </p:cNvSpPr>
          <p:nvPr/>
        </p:nvSpPr>
        <p:spPr bwMode="auto">
          <a:xfrm>
            <a:off x="125742" y="2945942"/>
            <a:ext cx="1269866" cy="842498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1"/>
          </a:gradFill>
          <a:ln>
            <a:headEnd/>
            <a:tailEnd/>
          </a:ln>
          <a:scene3d>
            <a:camera prst="perspectiveRelaxedModerately"/>
            <a:lightRig rig="threePt" dir="t">
              <a:rot lat="0" lon="0" rev="1200000"/>
            </a:lightRig>
          </a:scene3d>
          <a:sp3d>
            <a:bevelT w="63500" h="25400"/>
          </a:sp3d>
          <a:ex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>
            <a:flatTx/>
          </a:bodyPr>
          <a:lstStyle/>
          <a:p>
            <a:pPr algn="r"/>
            <a:r>
              <a:rPr lang="uk-UA" sz="1600" b="1" i="1" dirty="0">
                <a:solidFill>
                  <a:srgbClr val="000066"/>
                </a:solidFill>
              </a:rPr>
              <a:t>                  </a:t>
            </a:r>
            <a:endParaRPr lang="uk-UA" sz="1600" b="1" i="1" dirty="0" smtClean="0">
              <a:solidFill>
                <a:srgbClr val="000066"/>
              </a:solidFill>
            </a:endParaRPr>
          </a:p>
          <a:p>
            <a:pPr algn="ctr"/>
            <a:r>
              <a:rPr lang="en-US" sz="1400" b="1" i="1" dirty="0" smtClean="0">
                <a:solidFill>
                  <a:srgbClr val="000066"/>
                </a:solidFill>
              </a:rPr>
              <a:t>State</a:t>
            </a:r>
            <a:endParaRPr lang="uk-UA" sz="1400" b="1" i="1" dirty="0" smtClean="0">
              <a:solidFill>
                <a:srgbClr val="000066"/>
              </a:solidFill>
            </a:endParaRPr>
          </a:p>
          <a:p>
            <a:pPr algn="ctr"/>
            <a:r>
              <a:rPr lang="en-US" sz="1400" b="1" i="1" dirty="0" smtClean="0">
                <a:solidFill>
                  <a:srgbClr val="000066"/>
                </a:solidFill>
              </a:rPr>
              <a:t>supervision</a:t>
            </a:r>
            <a:endParaRPr lang="uk-UA" sz="1400" b="1" i="1" dirty="0">
              <a:solidFill>
                <a:srgbClr val="000066"/>
              </a:solidFill>
            </a:endParaRPr>
          </a:p>
          <a:p>
            <a:pPr algn="r"/>
            <a:r>
              <a:rPr lang="uk-UA" sz="1600" b="1" i="1" dirty="0">
                <a:solidFill>
                  <a:srgbClr val="000066"/>
                </a:solidFill>
              </a:rPr>
              <a:t>                 </a:t>
            </a:r>
          </a:p>
        </p:txBody>
      </p:sp>
      <p:sp>
        <p:nvSpPr>
          <p:cNvPr id="22" name="AutoShape 12"/>
          <p:cNvSpPr>
            <a:spLocks noChangeArrowheads="1"/>
          </p:cNvSpPr>
          <p:nvPr/>
        </p:nvSpPr>
        <p:spPr bwMode="auto">
          <a:xfrm>
            <a:off x="3078908" y="4751754"/>
            <a:ext cx="1337811" cy="824239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1"/>
          </a:gradFill>
          <a:ln>
            <a:headEnd/>
            <a:tailEnd/>
          </a:ln>
          <a:scene3d>
            <a:camera prst="perspectiveRelaxedModerately"/>
            <a:lightRig rig="threePt" dir="t">
              <a:rot lat="0" lon="0" rev="1200000"/>
            </a:lightRig>
          </a:scene3d>
          <a:sp3d>
            <a:bevelT w="63500" h="25400"/>
          </a:sp3d>
          <a:ex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>
            <a:flatTx/>
          </a:bodyPr>
          <a:lstStyle/>
          <a:p>
            <a:pPr algn="ctr"/>
            <a:r>
              <a:rPr lang="en-US" sz="1400" b="1" i="1" dirty="0">
                <a:solidFill>
                  <a:srgbClr val="000066"/>
                </a:solidFill>
              </a:rPr>
              <a:t>IT </a:t>
            </a:r>
            <a:r>
              <a:rPr lang="en-US" sz="1400" b="1" i="1" dirty="0" smtClean="0">
                <a:solidFill>
                  <a:srgbClr val="000066"/>
                </a:solidFill>
              </a:rPr>
              <a:t>sector</a:t>
            </a:r>
            <a:endParaRPr lang="uk-UA" sz="1400" b="1" i="1" dirty="0">
              <a:solidFill>
                <a:srgbClr val="000066"/>
              </a:solidFill>
            </a:endParaRPr>
          </a:p>
        </p:txBody>
      </p:sp>
      <p:sp>
        <p:nvSpPr>
          <p:cNvPr id="23" name="AutoShape 12"/>
          <p:cNvSpPr>
            <a:spLocks noChangeArrowheads="1"/>
          </p:cNvSpPr>
          <p:nvPr/>
        </p:nvSpPr>
        <p:spPr bwMode="auto">
          <a:xfrm>
            <a:off x="144156" y="3902806"/>
            <a:ext cx="1269867" cy="780582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1"/>
          </a:gradFill>
          <a:ln>
            <a:headEnd/>
            <a:tailEnd/>
          </a:ln>
          <a:scene3d>
            <a:camera prst="perspectiveRelaxedModerately"/>
            <a:lightRig rig="threePt" dir="t">
              <a:rot lat="0" lon="0" rev="1200000"/>
            </a:lightRig>
          </a:scene3d>
          <a:sp3d>
            <a:bevelT w="63500" h="25400"/>
          </a:sp3d>
          <a:ex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>
            <a:flatTx/>
          </a:bodyPr>
          <a:lstStyle/>
          <a:p>
            <a:pPr algn="ctr"/>
            <a:r>
              <a:rPr lang="uk-UA" sz="1600" b="1" i="1" dirty="0">
                <a:solidFill>
                  <a:srgbClr val="000066"/>
                </a:solidFill>
              </a:rPr>
              <a:t> </a:t>
            </a:r>
          </a:p>
          <a:p>
            <a:pPr algn="ctr"/>
            <a:r>
              <a:rPr lang="en-US" sz="1400" b="1" i="1" dirty="0" smtClean="0">
                <a:solidFill>
                  <a:srgbClr val="000066"/>
                </a:solidFill>
              </a:rPr>
              <a:t>Taxes </a:t>
            </a:r>
          </a:p>
          <a:p>
            <a:pPr algn="ctr"/>
            <a:r>
              <a:rPr lang="en-US" sz="1400" b="1" i="1" dirty="0" smtClean="0">
                <a:solidFill>
                  <a:srgbClr val="000066"/>
                </a:solidFill>
              </a:rPr>
              <a:t>and duties</a:t>
            </a:r>
            <a:endParaRPr lang="uk-UA" sz="1400" b="1" i="1" dirty="0" smtClean="0">
              <a:solidFill>
                <a:srgbClr val="000066"/>
              </a:solidFill>
            </a:endParaRPr>
          </a:p>
          <a:p>
            <a:pPr algn="ctr"/>
            <a:r>
              <a:rPr lang="uk-UA" sz="1600" b="1" i="1" dirty="0" smtClean="0">
                <a:solidFill>
                  <a:srgbClr val="000066"/>
                </a:solidFill>
              </a:rPr>
              <a:t>                 </a:t>
            </a:r>
            <a:endParaRPr lang="uk-UA" sz="1600" b="1" i="1" dirty="0">
              <a:solidFill>
                <a:srgbClr val="000066"/>
              </a:solidFill>
            </a:endParaRPr>
          </a:p>
        </p:txBody>
      </p:sp>
      <p:sp>
        <p:nvSpPr>
          <p:cNvPr id="24" name="AutoShape 12"/>
          <p:cNvSpPr>
            <a:spLocks noChangeArrowheads="1"/>
          </p:cNvSpPr>
          <p:nvPr/>
        </p:nvSpPr>
        <p:spPr bwMode="auto">
          <a:xfrm>
            <a:off x="3077190" y="3788440"/>
            <a:ext cx="1348445" cy="780582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1"/>
          </a:gradFill>
          <a:ln>
            <a:headEnd/>
            <a:tailEnd/>
          </a:ln>
          <a:scene3d>
            <a:camera prst="perspectiveRelaxedModerately"/>
            <a:lightRig rig="threePt" dir="t">
              <a:rot lat="0" lon="0" rev="1200000"/>
            </a:lightRig>
          </a:scene3d>
          <a:sp3d>
            <a:bevelT w="63500" h="25400"/>
          </a:sp3d>
          <a:ex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>
            <a:flatTx/>
          </a:bodyPr>
          <a:lstStyle/>
          <a:p>
            <a:pPr algn="r"/>
            <a:r>
              <a:rPr lang="uk-UA" sz="1600" b="1" i="1" dirty="0">
                <a:solidFill>
                  <a:srgbClr val="000066"/>
                </a:solidFill>
              </a:rPr>
              <a:t>                  </a:t>
            </a:r>
            <a:endParaRPr lang="uk-UA" sz="1600" b="1" i="1" dirty="0" smtClean="0">
              <a:solidFill>
                <a:srgbClr val="000066"/>
              </a:solidFill>
            </a:endParaRPr>
          </a:p>
          <a:p>
            <a:pPr algn="ctr"/>
            <a:r>
              <a:rPr lang="en-US" sz="1400" b="1" i="1" dirty="0" smtClean="0">
                <a:solidFill>
                  <a:schemeClr val="accent2">
                    <a:lumMod val="75000"/>
                  </a:schemeClr>
                </a:solidFill>
              </a:rPr>
              <a:t>Oil</a:t>
            </a:r>
            <a:endParaRPr lang="uk-UA" sz="1400" b="1" i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en-US" sz="1400" b="1" i="1" dirty="0" smtClean="0">
                <a:solidFill>
                  <a:schemeClr val="accent2">
                    <a:lumMod val="75000"/>
                  </a:schemeClr>
                </a:solidFill>
              </a:rPr>
              <a:t>industry</a:t>
            </a:r>
            <a:endParaRPr lang="uk-UA" sz="1400" b="1" i="1" dirty="0">
              <a:solidFill>
                <a:srgbClr val="000066"/>
              </a:solidFill>
            </a:endParaRPr>
          </a:p>
          <a:p>
            <a:pPr algn="r"/>
            <a:r>
              <a:rPr lang="uk-UA" sz="1600" b="1" i="1" dirty="0">
                <a:solidFill>
                  <a:srgbClr val="000066"/>
                </a:solidFill>
              </a:rPr>
              <a:t>                 </a:t>
            </a:r>
          </a:p>
        </p:txBody>
      </p:sp>
      <p:sp>
        <p:nvSpPr>
          <p:cNvPr id="25" name="AutoShape 12"/>
          <p:cNvSpPr>
            <a:spLocks noChangeArrowheads="1"/>
          </p:cNvSpPr>
          <p:nvPr/>
        </p:nvSpPr>
        <p:spPr bwMode="auto">
          <a:xfrm>
            <a:off x="3078908" y="2086979"/>
            <a:ext cx="1327281" cy="72008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1"/>
          </a:gradFill>
          <a:ln>
            <a:headEnd/>
            <a:tailEnd/>
          </a:ln>
          <a:scene3d>
            <a:camera prst="perspectiveRelaxedModerately"/>
            <a:lightRig rig="threePt" dir="t">
              <a:rot lat="0" lon="0" rev="1200000"/>
            </a:lightRig>
          </a:scene3d>
          <a:sp3d>
            <a:bevelT w="63500" h="25400"/>
          </a:sp3d>
          <a:ex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>
            <a:flatTx/>
          </a:bodyPr>
          <a:lstStyle/>
          <a:p>
            <a:pPr algn="ctr"/>
            <a:r>
              <a:rPr lang="en-US" sz="1600" b="1" i="1" dirty="0" smtClean="0">
                <a:solidFill>
                  <a:srgbClr val="262673"/>
                </a:solidFill>
              </a:rPr>
              <a:t>Construction</a:t>
            </a:r>
            <a:endParaRPr lang="uk-UA" sz="1600" b="1" i="1" dirty="0">
              <a:solidFill>
                <a:srgbClr val="000066"/>
              </a:solidFill>
            </a:endParaRPr>
          </a:p>
        </p:txBody>
      </p:sp>
      <p:sp>
        <p:nvSpPr>
          <p:cNvPr id="26" name="AutoShape 12"/>
          <p:cNvSpPr>
            <a:spLocks noChangeArrowheads="1"/>
          </p:cNvSpPr>
          <p:nvPr/>
        </p:nvSpPr>
        <p:spPr bwMode="auto">
          <a:xfrm>
            <a:off x="3057744" y="1169187"/>
            <a:ext cx="1348445" cy="801048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1"/>
          </a:gradFill>
          <a:ln>
            <a:headEnd/>
            <a:tailEnd/>
          </a:ln>
          <a:scene3d>
            <a:camera prst="perspectiveRelaxedModerately"/>
            <a:lightRig rig="threePt" dir="t">
              <a:rot lat="0" lon="0" rev="1200000"/>
            </a:lightRig>
          </a:scene3d>
          <a:sp3d>
            <a:bevelT w="63500" h="25400"/>
          </a:sp3d>
          <a:ex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>
            <a:flatTx/>
          </a:bodyPr>
          <a:lstStyle/>
          <a:p>
            <a:pPr algn="r"/>
            <a:r>
              <a:rPr lang="uk-UA" sz="1600" b="1" i="1" dirty="0">
                <a:solidFill>
                  <a:srgbClr val="000066"/>
                </a:solidFill>
              </a:rPr>
              <a:t>             </a:t>
            </a:r>
            <a:r>
              <a:rPr lang="uk-UA" sz="1600" b="1" i="1" dirty="0" smtClean="0">
                <a:solidFill>
                  <a:srgbClr val="000066"/>
                </a:solidFill>
              </a:rPr>
              <a:t>     </a:t>
            </a:r>
          </a:p>
          <a:p>
            <a:pPr algn="ctr"/>
            <a:r>
              <a:rPr lang="en-US" sz="1400" b="1" i="1" dirty="0" smtClean="0">
                <a:solidFill>
                  <a:srgbClr val="000066"/>
                </a:solidFill>
              </a:rPr>
              <a:t>Food</a:t>
            </a:r>
            <a:endParaRPr lang="uk-UA" sz="1400" b="1" i="1" dirty="0" smtClean="0">
              <a:solidFill>
                <a:srgbClr val="000066"/>
              </a:solidFill>
            </a:endParaRPr>
          </a:p>
          <a:p>
            <a:pPr algn="ctr"/>
            <a:r>
              <a:rPr lang="en-US" sz="1400" b="1" i="1" dirty="0" smtClean="0">
                <a:solidFill>
                  <a:srgbClr val="000066"/>
                </a:solidFill>
              </a:rPr>
              <a:t>industry</a:t>
            </a:r>
            <a:endParaRPr lang="uk-UA" sz="1400" b="1" i="1" dirty="0" smtClean="0">
              <a:solidFill>
                <a:srgbClr val="000066"/>
              </a:solidFill>
            </a:endParaRPr>
          </a:p>
          <a:p>
            <a:pPr algn="r"/>
            <a:r>
              <a:rPr lang="uk-UA" sz="1600" b="1" i="1" dirty="0" smtClean="0">
                <a:solidFill>
                  <a:srgbClr val="000066"/>
                </a:solidFill>
              </a:rPr>
              <a:t>                 </a:t>
            </a:r>
            <a:endParaRPr lang="uk-UA" sz="1600" b="1" i="1" dirty="0">
              <a:solidFill>
                <a:srgbClr val="000066"/>
              </a:solidFill>
            </a:endParaRPr>
          </a:p>
        </p:txBody>
      </p:sp>
      <p:sp>
        <p:nvSpPr>
          <p:cNvPr id="27" name="AutoShape 12"/>
          <p:cNvSpPr>
            <a:spLocks noChangeArrowheads="1"/>
          </p:cNvSpPr>
          <p:nvPr/>
        </p:nvSpPr>
        <p:spPr bwMode="auto">
          <a:xfrm>
            <a:off x="1574172" y="4806509"/>
            <a:ext cx="1338549" cy="824239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1"/>
          </a:gradFill>
          <a:ln>
            <a:headEnd/>
            <a:tailEnd/>
          </a:ln>
          <a:scene3d>
            <a:camera prst="perspectiveRelaxedModerately"/>
            <a:lightRig rig="threePt" dir="t">
              <a:rot lat="0" lon="0" rev="1200000"/>
            </a:lightRig>
          </a:scene3d>
          <a:sp3d>
            <a:bevelT w="63500" h="25400"/>
          </a:sp3d>
          <a:ex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>
            <a:flatTx/>
          </a:bodyPr>
          <a:lstStyle/>
          <a:p>
            <a:pPr algn="r"/>
            <a:r>
              <a:rPr lang="uk-UA" sz="1600" b="1" i="1" dirty="0">
                <a:solidFill>
                  <a:srgbClr val="000066"/>
                </a:solidFill>
              </a:rPr>
              <a:t>                  </a:t>
            </a:r>
            <a:endParaRPr lang="uk-UA" sz="1600" b="1" i="1" dirty="0" smtClean="0">
              <a:solidFill>
                <a:srgbClr val="000066"/>
              </a:solidFill>
            </a:endParaRPr>
          </a:p>
          <a:p>
            <a:pPr algn="ctr"/>
            <a:r>
              <a:rPr lang="en-US" sz="1400" b="1" i="1" dirty="0" smtClean="0">
                <a:solidFill>
                  <a:schemeClr val="accent2">
                    <a:lumMod val="75000"/>
                  </a:schemeClr>
                </a:solidFill>
              </a:rPr>
              <a:t>Tele-</a:t>
            </a:r>
          </a:p>
          <a:p>
            <a:pPr algn="ctr"/>
            <a:r>
              <a:rPr lang="en-US" sz="1400" b="1" i="1" dirty="0" smtClean="0">
                <a:solidFill>
                  <a:schemeClr val="accent2">
                    <a:lumMod val="75000"/>
                  </a:schemeClr>
                </a:solidFill>
              </a:rPr>
              <a:t>communications</a:t>
            </a:r>
            <a:endParaRPr lang="uk-UA" sz="1400" b="1" i="1" dirty="0">
              <a:solidFill>
                <a:srgbClr val="000066"/>
              </a:solidFill>
            </a:endParaRPr>
          </a:p>
          <a:p>
            <a:pPr algn="r"/>
            <a:r>
              <a:rPr lang="uk-UA" sz="1600" b="1" i="1" dirty="0">
                <a:solidFill>
                  <a:srgbClr val="000066"/>
                </a:solidFill>
              </a:rPr>
              <a:t>                 </a:t>
            </a:r>
          </a:p>
        </p:txBody>
      </p:sp>
      <p:sp>
        <p:nvSpPr>
          <p:cNvPr id="28" name="AutoShape 12"/>
          <p:cNvSpPr>
            <a:spLocks noChangeArrowheads="1"/>
          </p:cNvSpPr>
          <p:nvPr/>
        </p:nvSpPr>
        <p:spPr bwMode="auto">
          <a:xfrm>
            <a:off x="116622" y="4787300"/>
            <a:ext cx="1269867" cy="824239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1"/>
          </a:gradFill>
          <a:ln>
            <a:headEnd/>
            <a:tailEnd/>
          </a:ln>
          <a:scene3d>
            <a:camera prst="perspectiveRelaxedModerately"/>
            <a:lightRig rig="threePt" dir="t">
              <a:rot lat="0" lon="0" rev="1200000"/>
            </a:lightRig>
          </a:scene3d>
          <a:sp3d>
            <a:bevelT w="63500" h="25400"/>
          </a:sp3d>
          <a:ex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>
            <a:flatTx/>
          </a:bodyPr>
          <a:lstStyle/>
          <a:p>
            <a:pPr algn="r"/>
            <a:r>
              <a:rPr lang="uk-UA" sz="1600" b="1" i="1" dirty="0">
                <a:solidFill>
                  <a:srgbClr val="000066"/>
                </a:solidFill>
              </a:rPr>
              <a:t>                 </a:t>
            </a:r>
            <a:endParaRPr lang="uk-UA" sz="1400" b="1" i="1" dirty="0" smtClean="0">
              <a:solidFill>
                <a:srgbClr val="000066"/>
              </a:solidFill>
            </a:endParaRPr>
          </a:p>
          <a:p>
            <a:pPr algn="ctr"/>
            <a:r>
              <a:rPr lang="uk-UA" sz="1400" b="1" i="1" dirty="0" smtClean="0">
                <a:solidFill>
                  <a:srgbClr val="000066"/>
                </a:solidFill>
              </a:rPr>
              <a:t>«</a:t>
            </a:r>
            <a:r>
              <a:rPr lang="en-US" sz="1400" b="1" i="1" dirty="0" smtClean="0">
                <a:solidFill>
                  <a:srgbClr val="000066"/>
                </a:solidFill>
              </a:rPr>
              <a:t>Doing </a:t>
            </a:r>
          </a:p>
          <a:p>
            <a:pPr algn="ctr"/>
            <a:r>
              <a:rPr lang="en-US" sz="1400" b="1" i="1" dirty="0" smtClean="0">
                <a:solidFill>
                  <a:srgbClr val="000066"/>
                </a:solidFill>
              </a:rPr>
              <a:t>Business</a:t>
            </a:r>
            <a:r>
              <a:rPr lang="uk-UA" sz="1400" b="1" i="1" dirty="0" smtClean="0">
                <a:solidFill>
                  <a:srgbClr val="000066"/>
                </a:solidFill>
              </a:rPr>
              <a:t>»</a:t>
            </a:r>
            <a:endParaRPr lang="en-US" sz="1400" b="1" i="1" dirty="0" smtClean="0">
              <a:solidFill>
                <a:srgbClr val="000066"/>
              </a:solidFill>
            </a:endParaRPr>
          </a:p>
          <a:p>
            <a:pPr algn="ctr"/>
            <a:r>
              <a:rPr lang="en-US" sz="1400" b="1" i="1" dirty="0" smtClean="0">
                <a:solidFill>
                  <a:srgbClr val="000066"/>
                </a:solidFill>
              </a:rPr>
              <a:t>rating</a:t>
            </a:r>
            <a:endParaRPr lang="uk-UA" sz="1400" b="1" i="1" dirty="0">
              <a:solidFill>
                <a:srgbClr val="000066"/>
              </a:solidFill>
            </a:endParaRPr>
          </a:p>
          <a:p>
            <a:pPr algn="r"/>
            <a:r>
              <a:rPr lang="uk-UA" sz="1600" b="1" i="1" dirty="0">
                <a:solidFill>
                  <a:srgbClr val="000066"/>
                </a:solidFill>
              </a:rPr>
              <a:t>                 </a:t>
            </a:r>
          </a:p>
        </p:txBody>
      </p:sp>
      <p:pic>
        <p:nvPicPr>
          <p:cNvPr id="1026" name="Picture 2" descr="C:\Documents and Settings\Валентина\Рабочий стол\Новая папка\imag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67197" y="5981615"/>
            <a:ext cx="712288" cy="71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Documents and Settings\Валентина\Рабочий стол\Новая папка\filetype-icons-doc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98407" y="5777105"/>
            <a:ext cx="518544" cy="610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Documents and Settings\Валентина\Рабочий стол\Новая папка\icon-doc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9707" y="5772242"/>
            <a:ext cx="589657" cy="697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Documents and Settings\Валентина\Рабочий стол\Новая папка\w256h2561380453900FileDocument256x25632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5007" y="5840337"/>
            <a:ext cx="561629" cy="561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" descr="C:\Documents and Settings\Валентина\Рабочий стол\Новая папка\doc-icon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95503" y="5819855"/>
            <a:ext cx="616473" cy="616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C:\Documents and Settings\Валентина\Рабочий стол\Новая папка\filetype-icons-doc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2065" y="5956262"/>
            <a:ext cx="518544" cy="610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 descr="C:\Documents and Settings\Валентина\Рабочий стол\Новая папка\filetype-icons-doc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57679" y="6108130"/>
            <a:ext cx="518544" cy="610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6" descr="C:\Documents and Settings\Валентина\Рабочий стол\Новая папка\icon-doc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33045" y="5895081"/>
            <a:ext cx="589657" cy="697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6" descr="C:\Documents and Settings\Валентина\Рабочий стол\Новая папка\icon-doc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84535" y="6067456"/>
            <a:ext cx="589657" cy="697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" descr="C:\Documents and Settings\Валентина\Рабочий стол\Новая папка\doc-icon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60496" y="5944549"/>
            <a:ext cx="616473" cy="616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" descr="C:\Documents and Settings\Валентина\Рабочий стол\Новая папка\doc-icon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05222" y="6108130"/>
            <a:ext cx="616473" cy="616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7" descr="C:\Documents and Settings\Валентина\Рабочий стол\Новая папка\w256h2561380453900FileDocument256x25632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09534" y="5962365"/>
            <a:ext cx="561629" cy="561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7" descr="C:\Documents and Settings\Валентина\Рабочий стол\Новая папка\w256h2561380453900FileDocument256x25632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16629" y="6111216"/>
            <a:ext cx="561629" cy="561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AutoShape 12"/>
          <p:cNvSpPr>
            <a:spLocks noChangeArrowheads="1"/>
          </p:cNvSpPr>
          <p:nvPr/>
        </p:nvSpPr>
        <p:spPr bwMode="auto">
          <a:xfrm rot="10800000" flipH="1">
            <a:off x="7261290" y="6121151"/>
            <a:ext cx="671966" cy="433215"/>
          </a:xfrm>
          <a:prstGeom prst="notchedRightArrow">
            <a:avLst>
              <a:gd name="adj1" fmla="val 50000"/>
              <a:gd name="adj2" fmla="val 49359"/>
            </a:avLst>
          </a:prstGeom>
          <a:gradFill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lumMod val="50000"/>
                </a:schemeClr>
              </a:gs>
              <a:gs pos="100000">
                <a:schemeClr val="bg2">
                  <a:lumMod val="50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scene3d>
            <a:camera prst="perspectiveAbove"/>
            <a:lightRig rig="threePt" dir="t"/>
          </a:scene3d>
          <a:sp3d>
            <a:bevelT prst="relaxedInset"/>
          </a:sp3d>
        </p:spPr>
        <p:txBody>
          <a:bodyPr wrap="none" anchor="ctr"/>
          <a:lstStyle/>
          <a:p>
            <a:pPr>
              <a:defRPr/>
            </a:pPr>
            <a:endParaRPr lang="ru-RU" dirty="0">
              <a:latin typeface="Calibri" pitchFamily="34" charset="0"/>
            </a:endParaRPr>
          </a:p>
        </p:txBody>
      </p:sp>
      <p:pic>
        <p:nvPicPr>
          <p:cNvPr id="1034" name="Picture 10" descr="C:\Documents and Settings\Валентина\Рабочий стол\Новая папка\99313-200.png"/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78908" y="5944549"/>
            <a:ext cx="522095" cy="522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10" descr="C:\Documents and Settings\Валентина\Рабочий стол\Новая папка\99313-200.png"/>
          <p:cNvPicPr>
            <a:picLocks noChangeAspect="1" noChangeArrowheads="1"/>
          </p:cNvPicPr>
          <p:nvPr/>
        </p:nvPicPr>
        <p:blipFill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95628" y="6271183"/>
            <a:ext cx="522095" cy="488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10" descr="C:\Documents and Settings\Валентина\Рабочий стол\Новая папка\99313-200.png"/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09811" y="6243180"/>
            <a:ext cx="522095" cy="522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10" descr="C:\Documents and Settings\Валентина\Рабочий стол\Новая папка\99313-200.png"/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58485" y="6279421"/>
            <a:ext cx="522095" cy="522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10" descr="C:\Documents and Settings\Валентина\Рабочий стол\Новая папка\99313-200.png"/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75821" y="6287413"/>
            <a:ext cx="522095" cy="522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871" y="5890309"/>
            <a:ext cx="27363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accent2">
                    <a:lumMod val="75000"/>
                  </a:schemeClr>
                </a:solidFill>
              </a:rPr>
              <a:t>It is planned to use in future </a:t>
            </a:r>
            <a:r>
              <a:rPr lang="uk-UA" sz="15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pPr algn="ctr"/>
            <a:r>
              <a:rPr lang="uk-UA" sz="1500" b="1" dirty="0" smtClean="0">
                <a:solidFill>
                  <a:srgbClr val="920000"/>
                </a:solidFill>
              </a:rPr>
              <a:t>«</a:t>
            </a:r>
            <a:r>
              <a:rPr lang="en-US" sz="1500" b="1" dirty="0" smtClean="0">
                <a:solidFill>
                  <a:srgbClr val="920000"/>
                </a:solidFill>
              </a:rPr>
              <a:t>one in – two out</a:t>
            </a:r>
            <a:r>
              <a:rPr lang="uk-UA" sz="1500" b="1" dirty="0" smtClean="0">
                <a:solidFill>
                  <a:srgbClr val="920000"/>
                </a:solidFill>
              </a:rPr>
              <a:t>»</a:t>
            </a:r>
            <a:r>
              <a:rPr lang="en-US" sz="1500" b="1" dirty="0" smtClean="0">
                <a:solidFill>
                  <a:srgbClr val="920000"/>
                </a:solidFill>
              </a:rPr>
              <a:t> principle</a:t>
            </a:r>
            <a:r>
              <a:rPr lang="uk-UA" sz="1500" b="1" dirty="0" smtClean="0">
                <a:solidFill>
                  <a:srgbClr val="920000"/>
                </a:solidFill>
              </a:rPr>
              <a:t> </a:t>
            </a:r>
            <a:endParaRPr lang="uk-UA" sz="1500" b="1" dirty="0">
              <a:solidFill>
                <a:srgbClr val="920000"/>
              </a:solidFill>
            </a:endParaRPr>
          </a:p>
        </p:txBody>
      </p:sp>
      <p:pic>
        <p:nvPicPr>
          <p:cNvPr id="54" name="Picture 2" descr="C:\Documents and Settings\Валентина\Рабочий стол\Новая папка\imag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23763" y="6067456"/>
            <a:ext cx="640725" cy="64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10" descr="C:\Documents and Settings\Валентина\Рабочий стол\Новая папка\99313-200.png"/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19367" y="5821154"/>
            <a:ext cx="522095" cy="522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10" descr="C:\Documents and Settings\Валентина\Рабочий стол\Новая папка\99313-200.png"/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4495" y="6018373"/>
            <a:ext cx="522095" cy="522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AutoShape 12"/>
          <p:cNvSpPr>
            <a:spLocks noChangeArrowheads="1"/>
          </p:cNvSpPr>
          <p:nvPr/>
        </p:nvSpPr>
        <p:spPr bwMode="auto">
          <a:xfrm rot="10800000" flipH="1">
            <a:off x="3724455" y="6067456"/>
            <a:ext cx="671966" cy="433215"/>
          </a:xfrm>
          <a:prstGeom prst="notchedRightArrow">
            <a:avLst>
              <a:gd name="adj1" fmla="val 50000"/>
              <a:gd name="adj2" fmla="val 49359"/>
            </a:avLst>
          </a:prstGeom>
          <a:gradFill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lumMod val="50000"/>
                </a:schemeClr>
              </a:gs>
              <a:gs pos="100000">
                <a:schemeClr val="bg2">
                  <a:lumMod val="50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scene3d>
            <a:camera prst="perspectiveAbove"/>
            <a:lightRig rig="threePt" dir="t"/>
          </a:scene3d>
          <a:sp3d>
            <a:bevelT prst="relaxedInset"/>
          </a:sp3d>
        </p:spPr>
        <p:txBody>
          <a:bodyPr wrap="none" anchor="ctr"/>
          <a:lstStyle/>
          <a:p>
            <a:pPr>
              <a:defRPr/>
            </a:pPr>
            <a:endParaRPr lang="ru-RU" dirty="0">
              <a:latin typeface="Calibri" pitchFamily="34" charset="0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2286000" y="3429000"/>
            <a:ext cx="4572000" cy="0"/>
          </a:xfrm>
          <a:prstGeom prst="rect">
            <a:avLst/>
          </a:prstGeom>
        </p:spPr>
        <p:txBody>
          <a:bodyPr/>
          <a:lstStyle/>
          <a:p>
            <a:endParaRPr lang="uk-UA"/>
          </a:p>
        </p:txBody>
      </p:sp>
      <p:sp>
        <p:nvSpPr>
          <p:cNvPr id="10" name="Rechteck 9"/>
          <p:cNvSpPr/>
          <p:nvPr/>
        </p:nvSpPr>
        <p:spPr>
          <a:xfrm>
            <a:off x="2286000" y="3429000"/>
            <a:ext cx="4572000" cy="0"/>
          </a:xfrm>
          <a:prstGeom prst="rect">
            <a:avLst/>
          </a:prstGeom>
        </p:spPr>
        <p:txBody>
          <a:bodyPr/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432111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AutoShape 4"/>
          <p:cNvSpPr>
            <a:spLocks noChangeArrowheads="1"/>
          </p:cNvSpPr>
          <p:nvPr/>
        </p:nvSpPr>
        <p:spPr bwMode="auto">
          <a:xfrm>
            <a:off x="1145954" y="5075719"/>
            <a:ext cx="3312468" cy="1368152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tint val="50000"/>
                  <a:satMod val="30000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rgbClr val="FFECAF"/>
              </a:gs>
            </a:gsLst>
            <a:lin ang="16200000" scaled="1"/>
          </a:gradFill>
          <a:ln w="9525">
            <a:solidFill>
              <a:schemeClr val="tx1"/>
            </a:solidFill>
            <a:round/>
            <a:headEnd/>
            <a:tailEnd/>
          </a:ln>
          <a:scene3d>
            <a:camera prst="perspectiveRelaxedModerately"/>
            <a:lightRig rig="threePt" dir="t"/>
          </a:scene3d>
          <a:sp3d>
            <a:bevelT w="152400" h="50800" prst="softRound"/>
          </a:sp3d>
          <a:extLst/>
        </p:spPr>
        <p:txBody>
          <a:bodyPr wrap="none" anchor="ctr">
            <a:flatTx/>
          </a:bodyPr>
          <a:lstStyle/>
          <a:p>
            <a:pPr algn="r"/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www.kmu.gov.ua</a:t>
            </a:r>
            <a:endParaRPr lang="uk-UA" sz="2000" b="1" i="1" dirty="0">
              <a:solidFill>
                <a:schemeClr val="accent2">
                  <a:lumMod val="75000"/>
                </a:schemeClr>
              </a:solidFill>
            </a:endParaRPr>
          </a:p>
          <a:p>
            <a:pPr algn="r"/>
            <a:r>
              <a:rPr lang="uk-UA" sz="2000" b="1" i="1" dirty="0" smtClean="0">
                <a:solidFill>
                  <a:schemeClr val="accent2">
                    <a:lumMod val="75000"/>
                  </a:schemeClr>
                </a:solidFill>
              </a:rPr>
              <a:t>+38(044) 284-19-15</a:t>
            </a:r>
          </a:p>
        </p:txBody>
      </p:sp>
      <p:pic>
        <p:nvPicPr>
          <p:cNvPr id="1028" name="Picture 4" descr="http://ukurier.gov.ua/media/images/articles/2016-03/679_jpg_203x203_crop_upscale_q8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1770" y="5344498"/>
            <a:ext cx="888967" cy="888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3561" name="AutoShape 8"/>
          <p:cNvSpPr>
            <a:spLocks noChangeArrowheads="1"/>
          </p:cNvSpPr>
          <p:nvPr/>
        </p:nvSpPr>
        <p:spPr bwMode="auto">
          <a:xfrm>
            <a:off x="4382132" y="3789041"/>
            <a:ext cx="3790268" cy="1286678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tint val="50000"/>
                  <a:satMod val="30000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rgbClr val="FFECAF"/>
              </a:gs>
            </a:gsLst>
            <a:lin ang="16200000" scaled="1"/>
          </a:gradFill>
          <a:ln w="9525">
            <a:solidFill>
              <a:schemeClr val="tx1"/>
            </a:solidFill>
            <a:round/>
            <a:headEnd/>
            <a:tailEnd/>
          </a:ln>
          <a:scene3d>
            <a:camera prst="perspectiveRelaxedModerately"/>
            <a:lightRig rig="threePt" dir="t"/>
          </a:scene3d>
          <a:sp3d>
            <a:bevelT w="152400" h="50800" prst="softRound"/>
          </a:sp3d>
          <a:extLst/>
        </p:spPr>
        <p:txBody>
          <a:bodyPr wrap="none" anchor="ctr">
            <a:flatTx/>
          </a:bodyPr>
          <a:lstStyle/>
          <a:p>
            <a:pPr algn="ctr"/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Address</a:t>
            </a:r>
            <a:r>
              <a:rPr lang="uk-UA" sz="2000" b="1" i="1" dirty="0" smtClean="0">
                <a:solidFill>
                  <a:schemeClr val="accent2">
                    <a:lumMod val="75000"/>
                  </a:schemeClr>
                </a:solidFill>
              </a:rPr>
              <a:t>:</a:t>
            </a:r>
          </a:p>
          <a:p>
            <a:r>
              <a:rPr lang="uk-UA" sz="2000" b="1" i="1" dirty="0" smtClean="0">
                <a:solidFill>
                  <a:schemeClr val="accent2">
                    <a:lumMod val="75000"/>
                  </a:schemeClr>
                </a:solidFill>
              </a:rPr>
              <a:t>	 9/11</a:t>
            </a:r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i="1" dirty="0" err="1" smtClean="0">
                <a:solidFill>
                  <a:schemeClr val="accent2">
                    <a:lumMod val="75000"/>
                  </a:schemeClr>
                </a:solidFill>
              </a:rPr>
              <a:t>Arsenalna</a:t>
            </a:r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 Str.</a:t>
            </a:r>
            <a:endParaRPr lang="uk-UA" sz="2000" b="1" i="1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	</a:t>
            </a:r>
            <a:r>
              <a:rPr lang="uk-UA" sz="2000" b="1" i="1" dirty="0" smtClean="0">
                <a:solidFill>
                  <a:schemeClr val="accent2">
                    <a:lumMod val="75000"/>
                  </a:schemeClr>
                </a:solidFill>
              </a:rPr>
              <a:t>01011, </a:t>
            </a:r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Kyiv, Ukraine</a:t>
            </a:r>
            <a:endParaRPr lang="uk-UA" sz="2000" b="1" i="1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3572" name="AutoShape 34"/>
          <p:cNvSpPr>
            <a:spLocks noChangeArrowheads="1"/>
          </p:cNvSpPr>
          <p:nvPr/>
        </p:nvSpPr>
        <p:spPr bwMode="auto">
          <a:xfrm>
            <a:off x="2711450" y="591514"/>
            <a:ext cx="3348832" cy="1896243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tint val="50000"/>
                  <a:satMod val="30000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rgbClr val="FFECAF"/>
              </a:gs>
            </a:gsLst>
            <a:lin ang="16200000" scaled="1"/>
          </a:gradFill>
          <a:ln w="9525">
            <a:solidFill>
              <a:schemeClr val="tx1"/>
            </a:solidFill>
            <a:round/>
            <a:headEnd/>
            <a:tailEnd/>
          </a:ln>
          <a:scene3d>
            <a:camera prst="perspectiveBelow"/>
            <a:lightRig rig="threePt" dir="t"/>
          </a:scene3d>
          <a:sp3d>
            <a:bevelT w="152400" h="50800" prst="softRound"/>
          </a:sp3d>
          <a:extLst/>
        </p:spPr>
        <p:txBody>
          <a:bodyPr wrap="none" anchor="ctr">
            <a:flatTx/>
          </a:bodyPr>
          <a:lstStyle/>
          <a:p>
            <a:pPr algn="ctr"/>
            <a:endParaRPr lang="uk-UA" sz="1400" b="1" i="1" dirty="0">
              <a:solidFill>
                <a:srgbClr val="000066"/>
              </a:solidFill>
            </a:endParaRPr>
          </a:p>
          <a:p>
            <a:pPr algn="ctr"/>
            <a:endParaRPr lang="uk-UA" sz="1400" b="1" i="1" dirty="0">
              <a:solidFill>
                <a:srgbClr val="000066"/>
              </a:solidFill>
            </a:endParaRPr>
          </a:p>
          <a:p>
            <a:pPr algn="ctr"/>
            <a:r>
              <a:rPr lang="en-US" b="1" i="1" dirty="0" smtClean="0">
                <a:solidFill>
                  <a:schemeClr val="accent2">
                    <a:lumMod val="75000"/>
                  </a:schemeClr>
                </a:solidFill>
              </a:rPr>
              <a:t>Official web-</a:t>
            </a:r>
            <a:r>
              <a:rPr lang="en-US" b="1" i="1" dirty="0">
                <a:solidFill>
                  <a:schemeClr val="accent2">
                    <a:lumMod val="75000"/>
                  </a:schemeClr>
                </a:solidFill>
              </a:rPr>
              <a:t>s</a:t>
            </a:r>
            <a:r>
              <a:rPr lang="en-US" b="1" i="1" dirty="0" smtClean="0">
                <a:solidFill>
                  <a:schemeClr val="accent2">
                    <a:lumMod val="75000"/>
                  </a:schemeClr>
                </a:solidFill>
              </a:rPr>
              <a:t>ite</a:t>
            </a:r>
            <a:endParaRPr lang="uk-UA" b="1" i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www.drs.gov.ua</a:t>
            </a:r>
            <a:endParaRPr lang="uk-UA" sz="2000" b="1" i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uk-UA" sz="2000" b="1" i="1" dirty="0">
                <a:solidFill>
                  <a:schemeClr val="accent2">
                    <a:lumMod val="75000"/>
                  </a:schemeClr>
                </a:solidFill>
              </a:rPr>
              <a:t>і</a:t>
            </a:r>
            <a:r>
              <a:rPr lang="en-US" sz="2000" b="1" i="1" dirty="0">
                <a:solidFill>
                  <a:schemeClr val="accent2">
                    <a:lumMod val="75000"/>
                  </a:schemeClr>
                </a:solidFill>
              </a:rPr>
              <a:t>nform@dkrp.gov.ua </a:t>
            </a:r>
            <a:endParaRPr lang="uk-UA" sz="20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5" name="Picture 30" descr="5555 копи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11975" y="0"/>
            <a:ext cx="2124075" cy="159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Rectangle 2" descr="Голубая тисненая бумага"/>
          <p:cNvSpPr>
            <a:spLocks noChangeArrowheads="1"/>
          </p:cNvSpPr>
          <p:nvPr/>
        </p:nvSpPr>
        <p:spPr bwMode="auto">
          <a:xfrm>
            <a:off x="406091" y="84790"/>
            <a:ext cx="5272236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uk-UA" sz="1350" i="1" dirty="0">
                <a:solidFill>
                  <a:srgbClr val="000099"/>
                </a:solidFill>
                <a:latin typeface="Calibri" pitchFamily="34" charset="0"/>
              </a:rPr>
              <a:t>  </a:t>
            </a:r>
            <a:r>
              <a:rPr lang="uk-UA" sz="1350" i="1" dirty="0" smtClean="0">
                <a:solidFill>
                  <a:srgbClr val="000099"/>
                </a:solidFill>
                <a:latin typeface="Calibri" pitchFamily="34" charset="0"/>
              </a:rPr>
              <a:t> </a:t>
            </a:r>
          </a:p>
          <a:p>
            <a:r>
              <a:rPr lang="en-US" sz="1350" i="1" dirty="0" err="1">
                <a:solidFill>
                  <a:srgbClr val="000066"/>
                </a:solidFill>
                <a:latin typeface="Calibri" pitchFamily="34" charset="0"/>
              </a:rPr>
              <a:t>Ksenia</a:t>
            </a:r>
            <a:r>
              <a:rPr lang="en-US" sz="1350" i="1" dirty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en-US" sz="1350" i="1" dirty="0" err="1">
                <a:solidFill>
                  <a:srgbClr val="000066"/>
                </a:solidFill>
                <a:latin typeface="Calibri" pitchFamily="34" charset="0"/>
              </a:rPr>
              <a:t>Lyapina</a:t>
            </a:r>
            <a:r>
              <a:rPr lang="en-US" sz="1350" i="1" dirty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uk-UA" sz="1350" i="1" dirty="0">
                <a:solidFill>
                  <a:srgbClr val="000066"/>
                </a:solidFill>
                <a:latin typeface="Calibri" pitchFamily="34" charset="0"/>
              </a:rPr>
              <a:t>– </a:t>
            </a:r>
            <a:r>
              <a:rPr lang="en-US" sz="1350" i="1" dirty="0">
                <a:solidFill>
                  <a:srgbClr val="000066"/>
                </a:solidFill>
                <a:latin typeface="Calibri" pitchFamily="34" charset="0"/>
              </a:rPr>
              <a:t>Head of the </a:t>
            </a:r>
            <a:r>
              <a:rPr lang="en-US" sz="1350" i="1" dirty="0" smtClean="0">
                <a:solidFill>
                  <a:srgbClr val="000066"/>
                </a:solidFill>
                <a:latin typeface="Calibri" pitchFamily="34" charset="0"/>
              </a:rPr>
              <a:t>State Regulatory </a:t>
            </a:r>
            <a:r>
              <a:rPr lang="en-US" sz="1350" i="1" dirty="0" smtClean="0">
                <a:solidFill>
                  <a:srgbClr val="000066"/>
                </a:solidFill>
                <a:latin typeface="Calibri" pitchFamily="34" charset="0"/>
              </a:rPr>
              <a:t>Administration </a:t>
            </a:r>
            <a:r>
              <a:rPr lang="en-US" sz="1350" i="1" dirty="0">
                <a:solidFill>
                  <a:srgbClr val="000066"/>
                </a:solidFill>
                <a:latin typeface="Calibri" pitchFamily="34" charset="0"/>
              </a:rPr>
              <a:t>of Ukraine</a:t>
            </a:r>
            <a:endParaRPr lang="uk-UA" sz="1350" i="1" dirty="0">
              <a:solidFill>
                <a:srgbClr val="000066"/>
              </a:solidFill>
              <a:latin typeface="Calibri" pitchFamily="34" charset="0"/>
            </a:endParaRPr>
          </a:p>
          <a:p>
            <a:endParaRPr lang="uk-UA" sz="1350" b="1" i="1" noProof="1">
              <a:solidFill>
                <a:srgbClr val="000066"/>
              </a:solidFill>
              <a:latin typeface="Calibri" pitchFamily="34" charset="0"/>
            </a:endParaRPr>
          </a:p>
        </p:txBody>
      </p:sp>
      <p:pic>
        <p:nvPicPr>
          <p:cNvPr id="27" name="Picture 6" descr="Логотип скан1 копия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6090" y="-23371"/>
            <a:ext cx="516329" cy="4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AutoShape 4"/>
          <p:cNvSpPr>
            <a:spLocks noChangeArrowheads="1"/>
          </p:cNvSpPr>
          <p:nvPr/>
        </p:nvSpPr>
        <p:spPr bwMode="auto">
          <a:xfrm>
            <a:off x="1146172" y="2502828"/>
            <a:ext cx="3425828" cy="1347925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tint val="50000"/>
                  <a:satMod val="30000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rgbClr val="FFECAF"/>
              </a:gs>
            </a:gsLst>
            <a:lin ang="16200000" scaled="1"/>
          </a:gradFill>
          <a:ln w="9525">
            <a:solidFill>
              <a:schemeClr val="tx1"/>
            </a:solidFill>
            <a:round/>
            <a:headEnd/>
            <a:tailEnd/>
          </a:ln>
          <a:scene3d>
            <a:camera prst="perspectiveRelaxedModerately"/>
            <a:lightRig rig="threePt" dir="t"/>
          </a:scene3d>
          <a:sp3d>
            <a:bevelT w="152400" h="50800" prst="softRound"/>
          </a:sp3d>
          <a:extLst/>
        </p:spPr>
        <p:txBody>
          <a:bodyPr wrap="none" anchor="ctr">
            <a:flatTx/>
          </a:bodyPr>
          <a:lstStyle/>
          <a:p>
            <a:pPr algn="r"/>
            <a:endParaRPr lang="uk-UA" sz="2000" i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r"/>
            <a:r>
              <a:rPr lang="en-US" sz="2000" i="1" dirty="0" smtClean="0">
                <a:solidFill>
                  <a:schemeClr val="accent2">
                    <a:lumMod val="75000"/>
                  </a:schemeClr>
                </a:solidFill>
              </a:rPr>
              <a:t>Tel. </a:t>
            </a:r>
            <a:r>
              <a:rPr lang="uk-UA" sz="2000" i="1" dirty="0" smtClean="0">
                <a:solidFill>
                  <a:schemeClr val="accent2">
                    <a:lumMod val="75000"/>
                  </a:schemeClr>
                </a:solidFill>
              </a:rPr>
              <a:t>+38(044) </a:t>
            </a:r>
            <a:r>
              <a:rPr lang="uk-UA" sz="2000" b="1" i="1" dirty="0" smtClean="0">
                <a:solidFill>
                  <a:schemeClr val="accent2">
                    <a:lumMod val="75000"/>
                  </a:schemeClr>
                </a:solidFill>
              </a:rPr>
              <a:t>2</a:t>
            </a:r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85</a:t>
            </a:r>
            <a:r>
              <a:rPr lang="uk-UA" sz="2000" b="1" i="1" dirty="0" smtClean="0">
                <a:solidFill>
                  <a:schemeClr val="accent2">
                    <a:lumMod val="75000"/>
                  </a:schemeClr>
                </a:solidFill>
              </a:rPr>
              <a:t>-</a:t>
            </a:r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05</a:t>
            </a:r>
            <a:r>
              <a:rPr lang="uk-UA" sz="2000" b="1" i="1" dirty="0" smtClean="0">
                <a:solidFill>
                  <a:schemeClr val="accent2">
                    <a:lumMod val="75000"/>
                  </a:schemeClr>
                </a:solidFill>
              </a:rPr>
              <a:t>-</a:t>
            </a:r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55</a:t>
            </a:r>
            <a:endParaRPr lang="uk-UA" sz="2000" b="1" i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r"/>
            <a:r>
              <a:rPr lang="en-US" sz="2000" i="1" dirty="0" smtClean="0">
                <a:solidFill>
                  <a:schemeClr val="accent2">
                    <a:lumMod val="75000"/>
                  </a:schemeClr>
                </a:solidFill>
              </a:rPr>
              <a:t>Facsimile </a:t>
            </a:r>
            <a:r>
              <a:rPr lang="uk-UA" sz="2000" b="1" i="1" dirty="0" smtClean="0">
                <a:solidFill>
                  <a:schemeClr val="accent2">
                    <a:lumMod val="75000"/>
                  </a:schemeClr>
                </a:solidFill>
              </a:rPr>
              <a:t>2</a:t>
            </a:r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54</a:t>
            </a:r>
            <a:r>
              <a:rPr lang="uk-UA" sz="2000" b="1" i="1" dirty="0" smtClean="0">
                <a:solidFill>
                  <a:schemeClr val="accent2">
                    <a:lumMod val="75000"/>
                  </a:schemeClr>
                </a:solidFill>
              </a:rPr>
              <a:t>-</a:t>
            </a:r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43</a:t>
            </a:r>
            <a:r>
              <a:rPr lang="uk-UA" sz="2000" b="1" i="1" dirty="0" smtClean="0">
                <a:solidFill>
                  <a:schemeClr val="accent2">
                    <a:lumMod val="75000"/>
                  </a:schemeClr>
                </a:solidFill>
              </a:rPr>
              <a:t>-</a:t>
            </a:r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9</a:t>
            </a:r>
            <a:r>
              <a:rPr lang="uk-UA" sz="2000" b="1" i="1" dirty="0" smtClean="0">
                <a:solidFill>
                  <a:schemeClr val="accent2">
                    <a:lumMod val="75000"/>
                  </a:schemeClr>
                </a:solidFill>
              </a:rPr>
              <a:t>3</a:t>
            </a:r>
          </a:p>
        </p:txBody>
      </p:sp>
      <p:pic>
        <p:nvPicPr>
          <p:cNvPr id="3089" name="Picture 17" descr="http://previews.123rf.com/images/so47/so471212/so47121200006/16657816-Button-Hotline-Stock-Vector-phone-emergency-ico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1770" y="2729032"/>
            <a:ext cx="522118" cy="522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33191" y="6123279"/>
            <a:ext cx="2352675" cy="18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92" name="Picture 2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031256"/>
            <a:ext cx="600361" cy="624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95" name="Picture 2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42704" y="983992"/>
            <a:ext cx="3328989" cy="37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828133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513</Words>
  <Application>Microsoft Office PowerPoint</Application>
  <PresentationFormat>Экран (4:3)</PresentationFormat>
  <Paragraphs>201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MoBIL 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303nachalnica</cp:lastModifiedBy>
  <cp:revision>82</cp:revision>
  <cp:lastPrinted>2016-04-01T13:02:00Z</cp:lastPrinted>
  <dcterms:created xsi:type="dcterms:W3CDTF">2016-03-28T12:44:43Z</dcterms:created>
  <dcterms:modified xsi:type="dcterms:W3CDTF">2016-04-06T07:26:42Z</dcterms:modified>
</cp:coreProperties>
</file>