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79" r:id="rId2"/>
    <p:sldId id="278" r:id="rId3"/>
    <p:sldId id="283" r:id="rId4"/>
    <p:sldId id="280" r:id="rId5"/>
    <p:sldId id="258" r:id="rId6"/>
    <p:sldId id="259" r:id="rId7"/>
    <p:sldId id="284" r:id="rId8"/>
    <p:sldId id="285" r:id="rId9"/>
    <p:sldId id="260" r:id="rId10"/>
    <p:sldId id="262" r:id="rId11"/>
    <p:sldId id="263" r:id="rId12"/>
    <p:sldId id="286" r:id="rId13"/>
    <p:sldId id="264" r:id="rId14"/>
    <p:sldId id="265" r:id="rId15"/>
    <p:sldId id="268" r:id="rId16"/>
    <p:sldId id="267" r:id="rId17"/>
    <p:sldId id="270" r:id="rId18"/>
    <p:sldId id="269" r:id="rId19"/>
    <p:sldId id="271" r:id="rId20"/>
    <p:sldId id="257" r:id="rId21"/>
    <p:sldId id="277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200"/>
    <a:srgbClr val="C82B00"/>
    <a:srgbClr val="C0BEBF"/>
    <a:srgbClr val="5B9BD5"/>
    <a:srgbClr val="843D0A"/>
    <a:srgbClr val="004BB0"/>
    <a:srgbClr val="35C454"/>
    <a:srgbClr val="F38332"/>
    <a:srgbClr val="F6A6C4"/>
    <a:srgbClr val="009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1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vasylkivska\Documents\&#1042;&#1040;&#1057;&#1048;&#1051;&#1068;&#1050;&#1030;&#1042;&#1057;&#1068;&#1050;&#1040;\!%201%20&#1056;&#1045;&#1043;&#1059;&#1051;&#1071;&#1058;&#1054;&#1056;&#1053;&#1040;%20&#1040;&#1050;&#1058;&#1048;&#1042;&#1053;&#1030;&#1057;&#1058;&#1068;%20&#1086;&#1073;&#1083;&#1072;&#1089;&#1090;&#1077;&#1081;\&#1057;&#1040;&#1049;&#1058;&#1048;%20&#1054;&#1052;&#1057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vasylkivska\Documents\&#1042;&#1040;&#1057;&#1048;&#1051;&#1068;&#1050;&#1030;&#1042;&#1057;&#1068;&#1050;&#1040;\!%201%20&#1055;&#1059;&#1041;&#1051;&#1030;&#1063;&#1053;&#1048;&#1049;%20&#1047;&#1042;&#1030;&#1058;%20&#1079;&#1072;%202020\&#1043;&#1088;&#1072;&#1092;&#1080;&#1082;&#1080;%20&#1076;&#1080;&#1072;&#1075;&#1088;&#1072;&#1084;&#1084;&#1099;-2020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321118791441661E-2"/>
          <c:y val="1.7648853137222611E-2"/>
          <c:w val="0.91185897435897434"/>
          <c:h val="0.7665683298135734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ЦОВВ+МОВВ</c:v>
                </c:pt>
                <c:pt idx="1">
                  <c:v>ОМС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164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A-4A6C-9B98-F8D09940F0B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C82B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ЦОВВ+МОВВ</c:v>
                </c:pt>
                <c:pt idx="1">
                  <c:v>ОМС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53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1A-4A6C-9B98-F8D09940F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0631199"/>
        <c:axId val="1410631615"/>
      </c:barChart>
      <c:catAx>
        <c:axId val="141063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0631615"/>
        <c:crosses val="autoZero"/>
        <c:auto val="1"/>
        <c:lblAlgn val="ctr"/>
        <c:lblOffset val="100"/>
        <c:noMultiLvlLbl val="0"/>
      </c:catAx>
      <c:valAx>
        <c:axId val="1410631615"/>
        <c:scaling>
          <c:orientation val="minMax"/>
          <c:max val="200"/>
        </c:scaling>
        <c:delete val="1"/>
        <c:axPos val="l"/>
        <c:numFmt formatCode="General" sourceLinked="1"/>
        <c:majorTickMark val="out"/>
        <c:minorTickMark val="none"/>
        <c:tickLblPos val="nextTo"/>
        <c:crossAx val="1410631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78398646297712E-2"/>
          <c:y val="0.16125145191012405"/>
          <c:w val="0.95952802673626159"/>
          <c:h val="0.569190033761717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'Загальне на 23.04.2021'!$A$6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43D0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AFD-430F-A7E6-9B4BC3C8B83E}"/>
              </c:ext>
            </c:extLst>
          </c:dPt>
          <c:dPt>
            <c:idx val="2"/>
            <c:invertIfNegative val="0"/>
            <c:bubble3D val="0"/>
            <c:spPr>
              <a:solidFill>
                <a:srgbClr val="FFC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FD-430F-A7E6-9B4BC3C8B83E}"/>
              </c:ext>
            </c:extLst>
          </c:dPt>
          <c:dPt>
            <c:idx val="3"/>
            <c:invertIfNegative val="0"/>
            <c:bubble3D val="0"/>
            <c:spPr>
              <a:solidFill>
                <a:srgbClr val="C0BE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AFD-430F-A7E6-9B4BC3C8B83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AFD-430F-A7E6-9B4BC3C8B83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glow rad="114300">
                          <a:schemeClr val="bg1">
                            <a:alpha val="26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AFD-430F-A7E6-9B4BC3C8B8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'Загальне на 23.04.2021'!$B$5:$F$5</c:f>
              <c:strCache>
                <c:ptCount val="5"/>
                <c:pt idx="0">
                  <c:v>Чинні регуляторні акти (не публікують дані) </c:v>
                </c:pt>
                <c:pt idx="1">
                  <c:v>Проекти регуляторних актів (не публікують дані) </c:v>
                </c:pt>
                <c:pt idx="2">
                  <c:v>Плани регуляторної діяльності (не публікують дані) </c:v>
                </c:pt>
                <c:pt idx="3">
                  <c:v>Сайт є, але дані не публікуються</c:v>
                </c:pt>
                <c:pt idx="4">
                  <c:v>Не мають сайту</c:v>
                </c:pt>
              </c:strCache>
            </c:strRef>
          </c:cat>
          <c:val>
            <c:numRef>
              <c:f>'Загальне на 23.04.2021'!$B$6:$F$6</c:f>
              <c:numCache>
                <c:formatCode>0.0%</c:formatCode>
                <c:ptCount val="5"/>
                <c:pt idx="0">
                  <c:v>0.58199999999999996</c:v>
                </c:pt>
                <c:pt idx="1">
                  <c:v>0.52100000000000002</c:v>
                </c:pt>
                <c:pt idx="2">
                  <c:v>0.60299999999999998</c:v>
                </c:pt>
                <c:pt idx="3">
                  <c:v>0.314</c:v>
                </c:pt>
                <c:pt idx="4">
                  <c:v>8.7999999999999995E-2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FD-430F-A7E6-9B4BC3C8B83E}"/>
            </c:ext>
          </c:extLst>
        </c:ser>
        <c:ser>
          <c:idx val="1"/>
          <c:order val="1"/>
          <c:tx>
            <c:strRef>
              <c:f>'Загальне на 23.04.2021'!$A$7</c:f>
              <c:strCache>
                <c:ptCount val="1"/>
                <c:pt idx="0">
                  <c:v>Зміни на краще  з 19.02.2021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rgbClr val="843D0A"/>
              </a:solidFill>
            </a:ln>
            <a:effectLst>
              <a:outerShdw blurRad="50800" dist="38100" dir="13500000" algn="br" rotWithShape="0">
                <a:prstClr val="black">
                  <a:alpha val="37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rgbClr val="5B9BD5"/>
                </a:solidFill>
              </a:ln>
              <a:effectLst>
                <a:outerShdw blurRad="50800" dist="38100" dir="13500000" algn="br" rotWithShape="0">
                  <a:prstClr val="black">
                    <a:alpha val="37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AFD-430F-A7E6-9B4BC3C8B83E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rgbClr val="FFC200"/>
                </a:solidFill>
              </a:ln>
              <a:effectLst>
                <a:outerShdw blurRad="50800" dist="38100" dir="13500000" algn="br" rotWithShape="0">
                  <a:prstClr val="black">
                    <a:alpha val="37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6AFD-430F-A7E6-9B4BC3C8B83E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rgbClr val="C0BEBF"/>
                </a:solidFill>
              </a:ln>
              <a:effectLst>
                <a:outerShdw blurRad="50800" dist="38100" dir="13500000" algn="br" rotWithShape="0">
                  <a:prstClr val="black">
                    <a:alpha val="37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6AFD-430F-A7E6-9B4BC3C8B83E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chemeClr val="accent3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37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AFD-430F-A7E6-9B4BC3C8B83E}"/>
              </c:ext>
            </c:extLst>
          </c:dPt>
          <c:dLbls>
            <c:dLbl>
              <c:idx val="0"/>
              <c:layout>
                <c:manualLayout>
                  <c:x val="6.3974572174597927E-2"/>
                  <c:y val="-3.1009894598100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AFD-430F-A7E6-9B4BC3C8B83E}"/>
                </c:ext>
              </c:extLst>
            </c:dLbl>
            <c:dLbl>
              <c:idx val="1"/>
              <c:layout>
                <c:manualLayout>
                  <c:x val="5.5966139494978168E-2"/>
                  <c:y val="-3.7211873517720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AFD-430F-A7E6-9B4BC3C8B83E}"/>
                </c:ext>
              </c:extLst>
            </c:dLbl>
            <c:dLbl>
              <c:idx val="2"/>
              <c:layout>
                <c:manualLayout>
                  <c:x val="5.8158764497188285E-2"/>
                  <c:y val="-2.7908905138290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AFD-430F-A7E6-9B4BC3C8B83E}"/>
                </c:ext>
              </c:extLst>
            </c:dLbl>
            <c:dLbl>
              <c:idx val="3"/>
              <c:layout>
                <c:manualLayout>
                  <c:x val="5.8158728080395294E-2"/>
                  <c:y val="-4.0312862977531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AFD-430F-A7E6-9B4BC3C8B83E}"/>
                </c:ext>
              </c:extLst>
            </c:dLbl>
            <c:dLbl>
              <c:idx val="4"/>
              <c:layout>
                <c:manualLayout>
                  <c:x val="6.1066702722047811E-2"/>
                  <c:y val="-3.7211873517720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FD-430F-A7E6-9B4BC3C8B83E}"/>
                </c:ext>
              </c:extLst>
            </c:dLbl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'Загальне на 23.04.2021'!$B$5:$F$5</c:f>
              <c:strCache>
                <c:ptCount val="5"/>
                <c:pt idx="0">
                  <c:v>Чинні регуляторні акти (не публікують дані) </c:v>
                </c:pt>
                <c:pt idx="1">
                  <c:v>Проекти регуляторних актів (не публікують дані) </c:v>
                </c:pt>
                <c:pt idx="2">
                  <c:v>Плани регуляторної діяльності (не публікують дані) </c:v>
                </c:pt>
                <c:pt idx="3">
                  <c:v>Сайт є, але дані не публікуються</c:v>
                </c:pt>
                <c:pt idx="4">
                  <c:v>Не мають сайту</c:v>
                </c:pt>
              </c:strCache>
            </c:strRef>
          </c:cat>
          <c:val>
            <c:numRef>
              <c:f>'Загальне на 23.04.2021'!$B$7:$F$7</c:f>
              <c:numCache>
                <c:formatCode>0.0%</c:formatCode>
                <c:ptCount val="5"/>
                <c:pt idx="0">
                  <c:v>4.9000000000000044E-2</c:v>
                </c:pt>
                <c:pt idx="1">
                  <c:v>4.599999999999993E-2</c:v>
                </c:pt>
                <c:pt idx="2">
                  <c:v>7.4000000000000066E-2</c:v>
                </c:pt>
                <c:pt idx="3">
                  <c:v>2.7000000000000024E-2</c:v>
                </c:pt>
                <c:pt idx="4">
                  <c:v>2.4000000000000007E-2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FD-430F-A7E6-9B4BC3C8B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984348768"/>
        <c:axId val="1984353344"/>
      </c:barChart>
      <c:catAx>
        <c:axId val="198434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84353344"/>
        <c:crosses val="autoZero"/>
        <c:auto val="1"/>
        <c:lblAlgn val="ctr"/>
        <c:lblOffset val="100"/>
        <c:noMultiLvlLbl val="0"/>
      </c:catAx>
      <c:valAx>
        <c:axId val="198435334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98434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711887938986467E-2"/>
          <c:y val="0.25776967893928293"/>
          <c:w val="0.81743107924341696"/>
          <c:h val="0.51981654586313475"/>
        </c:manualLayout>
      </c:layout>
      <c:lineChart>
        <c:grouping val="standard"/>
        <c:varyColors val="0"/>
        <c:ser>
          <c:idx val="0"/>
          <c:order val="0"/>
          <c:tx>
            <c:strRef>
              <c:f>'Дерег-1'!$E$28</c:f>
              <c:strCache>
                <c:ptCount val="1"/>
                <c:pt idx="0">
                  <c:v>виконано</c:v>
                </c:pt>
              </c:strCache>
            </c:strRef>
          </c:tx>
          <c:spPr>
            <a:ln w="60325" cap="rnd">
              <a:solidFill>
                <a:srgbClr val="D97A5D"/>
              </a:solidFill>
              <a:round/>
            </a:ln>
            <a:effectLst>
              <a:outerShdw blurRad="50800" dist="38100" dir="16200000" rotWithShape="0">
                <a:prstClr val="black"/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3.2157783334328491E-2"/>
                  <c:y val="-0.205913374053941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66-4486-9157-57042F86C433}"/>
                </c:ext>
              </c:extLst>
            </c:dLbl>
            <c:dLbl>
              <c:idx val="1"/>
              <c:layout>
                <c:manualLayout>
                  <c:x val="-8.2929968206269356E-2"/>
                  <c:y val="-0.131049396967622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1F-4AAB-977A-29BE564FFA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'Дерег-1'!$F$27:$J$27</c:f>
              <c:numCache>
                <c:formatCode>General</c:formatCode>
                <c:ptCount val="5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</c:numCache>
            </c:numRef>
          </c:cat>
          <c:val>
            <c:numRef>
              <c:f>'Дерег-1'!$F$28:$J$28</c:f>
              <c:numCache>
                <c:formatCode>0%</c:formatCode>
                <c:ptCount val="5"/>
                <c:pt idx="0">
                  <c:v>0.44</c:v>
                </c:pt>
                <c:pt idx="1">
                  <c:v>0.75</c:v>
                </c:pt>
                <c:pt idx="2">
                  <c:v>0.57999999999999996</c:v>
                </c:pt>
                <c:pt idx="3">
                  <c:v>0.7</c:v>
                </c:pt>
                <c:pt idx="4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66-4486-9157-57042F86C43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28522032"/>
        <c:axId val="1828524112"/>
      </c:lineChart>
      <c:catAx>
        <c:axId val="1828522032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8524112"/>
        <c:crosses val="autoZero"/>
        <c:auto val="1"/>
        <c:lblAlgn val="ctr"/>
        <c:lblOffset val="100"/>
        <c:noMultiLvlLbl val="0"/>
      </c:catAx>
      <c:valAx>
        <c:axId val="1828524112"/>
        <c:scaling>
          <c:orientation val="minMax"/>
        </c:scaling>
        <c:delete val="1"/>
        <c:axPos val="r"/>
        <c:numFmt formatCode="0%" sourceLinked="1"/>
        <c:majorTickMark val="none"/>
        <c:minorTickMark val="none"/>
        <c:tickLblPos val="nextTo"/>
        <c:crossAx val="182852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02297717002516"/>
          <c:y val="0.24573265975261388"/>
          <c:w val="0.63117888632115049"/>
          <c:h val="0.7542673402473861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7"/>
          <c:dPt>
            <c:idx val="0"/>
            <c:bubble3D val="0"/>
            <c:explosion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4CE-43E9-B5C9-8375A5549866}"/>
              </c:ext>
            </c:extLst>
          </c:dPt>
          <c:dPt>
            <c:idx val="1"/>
            <c:bubble3D val="0"/>
            <c:explosion val="0"/>
            <c:spPr>
              <a:solidFill>
                <a:srgbClr val="C92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4CE-43E9-B5C9-8375A5549866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5799</c:v>
                </c:pt>
                <c:pt idx="1">
                  <c:v>1339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E-43E9-B5C9-8375A5549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18817279114987E-2"/>
          <c:y val="7.2561656934961331E-3"/>
          <c:w val="0.96238121775256458"/>
          <c:h val="0.846847444168813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Планові та позапланові перевірки І квартал 2021</c:v>
                </c:pt>
                <c:pt idx="1">
                  <c:v>Планові перевірки ІІ квартал 2021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1B-41CC-8C1E-8DCFAC92AD8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Планові та позапланові перевірки І квартал 2021</c:v>
                </c:pt>
                <c:pt idx="1">
                  <c:v>Планові перевірки ІІ квартал 2021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0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1B-41CC-8C1E-8DCFAC92AD8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Планові та позапланові перевірки І квартал 2021</c:v>
                </c:pt>
                <c:pt idx="1">
                  <c:v>Планові перевірки ІІ квартал 2021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1B-41CC-8C1E-8DCFAC92A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29587055"/>
        <c:axId val="1829590799"/>
      </c:barChart>
      <c:catAx>
        <c:axId val="1829587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9590799"/>
        <c:crosses val="autoZero"/>
        <c:auto val="1"/>
        <c:lblAlgn val="ctr"/>
        <c:lblOffset val="100"/>
        <c:noMultiLvlLbl val="0"/>
      </c:catAx>
      <c:valAx>
        <c:axId val="182959079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9587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48295301305478"/>
          <c:y val="0.14613071035637407"/>
          <c:w val="0.9206703482037224"/>
          <c:h val="0.8431822535556066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2FFF-42A8-8B1E-FF0561AC3446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FFF-42A8-8B1E-FF0561AC3446}"/>
              </c:ext>
            </c:extLst>
          </c:dPt>
          <c:dLbls>
            <c:dLbl>
              <c:idx val="0"/>
              <c:layout>
                <c:manualLayout>
                  <c:x val="-0.27340354801982608"/>
                  <c:y val="-0.1553707247070078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FFF-42A8-8B1E-FF0561AC344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FF-42A8-8B1E-FF0561AC34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FF-42A8-8B1E-FF0561AC3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86594231822182"/>
          <c:y val="0.29237324012829236"/>
          <c:w val="0.48315603419696029"/>
          <c:h val="0.6969400161889569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955-4797-8772-4B8DA14336D6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955-4797-8772-4B8DA14336D6}"/>
              </c:ext>
            </c:extLst>
          </c:dPt>
          <c:dLbls>
            <c:dLbl>
              <c:idx val="0"/>
              <c:layout>
                <c:manualLayout>
                  <c:x val="0.20095786330564161"/>
                  <c:y val="1.29877291862531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955-4797-8772-4B8DA14336D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55-4797-8772-4B8DA14336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55-4797-8772-4B8DA1433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24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91666666666667E-2"/>
          <c:y val="1.4713925188241474E-2"/>
          <c:w val="0.94166666666666665"/>
          <c:h val="0.6935445566409502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E46-4853-8F83-F038E081DD3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0E46-4853-8F83-F038E081D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Погодження перевірок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46-4853-8F83-F038E081DD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Погодження перевірок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46-4853-8F83-F038E081D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89373583"/>
        <c:axId val="1889366095"/>
      </c:barChart>
      <c:catAx>
        <c:axId val="188937358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89366095"/>
        <c:crosses val="autoZero"/>
        <c:auto val="1"/>
        <c:lblAlgn val="ctr"/>
        <c:lblOffset val="100"/>
        <c:noMultiLvlLbl val="0"/>
      </c:catAx>
      <c:valAx>
        <c:axId val="188936609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9373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Скарги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5C-4CF1-98CA-0510D99774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Скарги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5C-4CF1-98CA-0510D997742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74379375"/>
        <c:axId val="374365647"/>
      </c:barChart>
      <c:catAx>
        <c:axId val="37437937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4365647"/>
        <c:crosses val="autoZero"/>
        <c:auto val="1"/>
        <c:lblAlgn val="ctr"/>
        <c:lblOffset val="100"/>
        <c:noMultiLvlLbl val="0"/>
      </c:catAx>
      <c:valAx>
        <c:axId val="3743656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4379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16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216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914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255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1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32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4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2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35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9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95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43920-24EA-461A-9F22-E81A957DF71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CD847-7433-496D-B021-2198C192C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2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chart" Target="../charts/chart1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4.png"/><Relationship Id="rId7" Type="http://schemas.openxmlformats.org/officeDocument/2006/relationships/image" Target="../media/image30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chart" Target="../charts/chart3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32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4.png"/><Relationship Id="rId7" Type="http://schemas.openxmlformats.org/officeDocument/2006/relationships/image" Target="../media/image3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5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4.png"/><Relationship Id="rId7" Type="http://schemas.openxmlformats.org/officeDocument/2006/relationships/image" Target="../media/image5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6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14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5.png"/><Relationship Id="rId3" Type="http://schemas.openxmlformats.org/officeDocument/2006/relationships/image" Target="../media/image57.jpeg"/><Relationship Id="rId7" Type="http://schemas.openxmlformats.org/officeDocument/2006/relationships/image" Target="../media/image60.jpg"/><Relationship Id="rId12" Type="http://schemas.openxmlformats.org/officeDocument/2006/relationships/image" Target="../media/image64.jpeg"/><Relationship Id="rId2" Type="http://schemas.openxmlformats.org/officeDocument/2006/relationships/image" Target="../media/image10.jp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g"/><Relationship Id="rId11" Type="http://schemas.openxmlformats.org/officeDocument/2006/relationships/image" Target="../media/image39.png"/><Relationship Id="rId5" Type="http://schemas.openxmlformats.org/officeDocument/2006/relationships/image" Target="../media/image14.png"/><Relationship Id="rId15" Type="http://schemas.openxmlformats.org/officeDocument/2006/relationships/image" Target="../media/image67.png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Relationship Id="rId1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5640" y="3809819"/>
            <a:ext cx="6119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solidFill>
                  <a:srgbClr val="002060"/>
                </a:solidFill>
              </a:rPr>
              <a:t>Голова Державної регуляторної служби України </a:t>
            </a:r>
          </a:p>
          <a:p>
            <a:pPr algn="ctr"/>
            <a:r>
              <a:rPr lang="uk-UA" sz="3600" b="1" dirty="0" smtClean="0">
                <a:solidFill>
                  <a:srgbClr val="002060"/>
                </a:solidFill>
              </a:rPr>
              <a:t>Олексій КУЧЕР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8597" y="6550223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dirty="0" smtClean="0">
                <a:solidFill>
                  <a:schemeClr val="bg1"/>
                </a:solidFill>
              </a:rPr>
              <a:t>27.04.2021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9441"/>
            <a:ext cx="2931966" cy="2198974"/>
          </a:xfrm>
          <a:prstGeom prst="rect">
            <a:avLst/>
          </a:prstGeom>
          <a:ln w="38100"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398" y="4686377"/>
            <a:ext cx="3069834" cy="2171623"/>
          </a:xfrm>
          <a:prstGeom prst="rect">
            <a:avLst/>
          </a:prstGeom>
          <a:ln w="38100"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853" y="861533"/>
            <a:ext cx="3079183" cy="2035856"/>
          </a:xfrm>
          <a:prstGeom prst="rect">
            <a:avLst/>
          </a:prstGeom>
          <a:ln w="38100">
            <a:noFill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62" y="413329"/>
            <a:ext cx="3327577" cy="2495683"/>
          </a:xfrm>
          <a:prstGeom prst="rect">
            <a:avLst/>
          </a:prstGeom>
          <a:ln w="3810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328" y="574331"/>
            <a:ext cx="3309275" cy="2696447"/>
          </a:xfrm>
          <a:prstGeom prst="rect">
            <a:avLst/>
          </a:prstGeom>
          <a:ln w="3810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137" y="2395842"/>
            <a:ext cx="3345069" cy="4460089"/>
          </a:xfrm>
          <a:prstGeom prst="rect">
            <a:avLst/>
          </a:prstGeom>
          <a:ln w="88900">
            <a:noFill/>
          </a:ln>
          <a:effectLst/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5819232" y="12291"/>
            <a:ext cx="0" cy="6855931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8185"/>
            <a:ext cx="2733381" cy="2050037"/>
          </a:xfrm>
          <a:prstGeom prst="rect">
            <a:avLst/>
          </a:prstGeom>
          <a:ln w="38100">
            <a:noFill/>
          </a:ln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2748572" y="0"/>
            <a:ext cx="0" cy="6855931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-8616" y="2922348"/>
            <a:ext cx="2940582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-8616" y="4789248"/>
            <a:ext cx="2940582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509014" y="2158232"/>
            <a:ext cx="3536025" cy="2953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rgbClr val="1550A7"/>
                </a:solidFill>
              </a:rPr>
              <a:t>100 днів на посаді: </a:t>
            </a:r>
            <a:r>
              <a:rPr lang="uk-UA" sz="3600" dirty="0">
                <a:solidFill>
                  <a:srgbClr val="1550A7"/>
                </a:solidFill>
              </a:rPr>
              <a:t>результати </a:t>
            </a:r>
            <a:endParaRPr lang="uk-UA" sz="3600" dirty="0" smtClean="0">
              <a:solidFill>
                <a:srgbClr val="1550A7"/>
              </a:solidFill>
            </a:endParaRPr>
          </a:p>
          <a:p>
            <a:pPr algn="ctr"/>
            <a:r>
              <a:rPr lang="uk-UA" sz="3600" dirty="0" smtClean="0">
                <a:solidFill>
                  <a:srgbClr val="1550A7"/>
                </a:solidFill>
              </a:rPr>
              <a:t>та </a:t>
            </a:r>
            <a:r>
              <a:rPr lang="uk-UA" sz="3600" dirty="0">
                <a:solidFill>
                  <a:srgbClr val="1550A7"/>
                </a:solidFill>
              </a:rPr>
              <a:t>плани </a:t>
            </a:r>
            <a:endParaRPr lang="ru-RU" sz="3600" dirty="0">
              <a:solidFill>
                <a:srgbClr val="1550A7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5802137" y="2395842"/>
            <a:ext cx="3348275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3" y="-11068"/>
            <a:ext cx="9154853" cy="68792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7726" y="-25937"/>
            <a:ext cx="90092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2800" b="1" dirty="0" smtClean="0">
                <a:solidFill>
                  <a:schemeClr val="bg1"/>
                </a:solidFill>
              </a:rPr>
              <a:t>Олексій КУЧЕР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7" y="592288"/>
            <a:ext cx="1327033" cy="1316904"/>
          </a:xfrm>
          <a:prstGeom prst="rect">
            <a:avLst/>
          </a:prstGeom>
          <a:effectLst>
            <a:outerShdw blurRad="12700" sx="105000" sy="105000" algn="ctr" rotWithShape="0">
              <a:schemeClr val="bg1">
                <a:alpha val="40000"/>
              </a:schemeClr>
            </a:outerShdw>
          </a:effectLst>
        </p:spPr>
      </p:pic>
      <p:sp>
        <p:nvSpPr>
          <p:cNvPr id="28" name="TextBox 27"/>
          <p:cNvSpPr txBox="1"/>
          <p:nvPr/>
        </p:nvSpPr>
        <p:spPr>
          <a:xfrm>
            <a:off x="8184808" y="6526413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dirty="0" smtClean="0">
                <a:solidFill>
                  <a:schemeClr val="bg1"/>
                </a:solidFill>
              </a:rPr>
              <a:t>27.04.2021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96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74105" y="434404"/>
            <a:ext cx="73985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 smtClean="0">
                <a:solidFill>
                  <a:srgbClr val="C82B00"/>
                </a:solidFill>
              </a:rPr>
              <a:t>Інструментарій Служби </a:t>
            </a:r>
          </a:p>
          <a:p>
            <a:pPr algn="ctr"/>
            <a:r>
              <a:rPr lang="uk-UA" sz="2100" b="1" dirty="0" smtClean="0">
                <a:solidFill>
                  <a:srgbClr val="C82B00"/>
                </a:solidFill>
              </a:rPr>
              <a:t>для виконання основних завдань і функцій</a:t>
            </a:r>
            <a:endParaRPr lang="ru-RU" sz="2100" b="1" dirty="0">
              <a:solidFill>
                <a:srgbClr val="C82B00"/>
              </a:solidFill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" y="1700756"/>
            <a:ext cx="1125582" cy="112558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99" y="2245568"/>
            <a:ext cx="332889" cy="338696"/>
          </a:xfrm>
          <a:prstGeom prst="rect">
            <a:avLst/>
          </a:prstGeom>
        </p:spPr>
      </p:pic>
      <p:pic>
        <p:nvPicPr>
          <p:cNvPr id="13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30" y="2571989"/>
            <a:ext cx="1151043" cy="1144076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488034" y="1272267"/>
            <a:ext cx="7357028" cy="494277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r>
              <a:rPr lang="uk-UA" altLang="ru-RU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Експертиза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усіх </a:t>
            </a:r>
            <a:r>
              <a:rPr lang="uk-UA" alt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без винятку проектів регуляторних актів, що розробляються центральними та місцевими органами виконавчої влади, з правом відхилення тих із них, які не відповідають принципам державної регуляторної політики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endParaRPr lang="ru-RU" altLang="ru-RU" sz="800" dirty="0">
              <a:solidFill>
                <a:schemeClr val="tx1"/>
              </a:solidFill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r>
              <a:rPr lang="uk-UA" altLang="ru-RU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Право </a:t>
            </a:r>
            <a:r>
              <a:rPr lang="uk-UA" altLang="ru-RU" sz="16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призупиняти </a:t>
            </a:r>
            <a:r>
              <a:rPr lang="uk-UA" alt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рішення органів виконавчої влади, що створюють бар’єри для розвитку підприємництва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endParaRPr lang="ru-RU" altLang="ru-RU" sz="800" dirty="0">
              <a:solidFill>
                <a:schemeClr val="tx1"/>
              </a:solidFill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r>
              <a:rPr lang="uk-UA" altLang="ru-RU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Надання </a:t>
            </a:r>
            <a:r>
              <a:rPr lang="uk-UA" altLang="ru-RU" sz="16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рекомендацій </a:t>
            </a:r>
            <a:r>
              <a:rPr lang="uk-UA" alt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 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удосконалення проектів </a:t>
            </a:r>
            <a:r>
              <a:rPr lang="uk-UA" alt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регуляторних актів органів місцевого самоврядування 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 результатами їх розгляду;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endParaRPr lang="ru-RU" altLang="ru-RU" sz="800" dirty="0">
              <a:solidFill>
                <a:schemeClr val="tx1"/>
              </a:solidFill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r>
              <a:rPr lang="uk-UA" altLang="ru-RU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Розгляд скарг 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uk-UA" alt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дії органів ліцензування щодо видачі або позбавлення ліцензій та 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прийняття відповідних рішень;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endParaRPr lang="ru-RU" altLang="ru-RU" sz="800" dirty="0">
              <a:solidFill>
                <a:schemeClr val="tx1"/>
              </a:solidFill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r>
              <a:rPr lang="uk-UA" altLang="ru-RU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Прийняття рішень </a:t>
            </a:r>
            <a:r>
              <a:rPr lang="uk-UA" alt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 стосовно доцільності проведення органами ліцензування позапланових 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перевірок;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endParaRPr lang="ru-RU" altLang="ru-RU" sz="800" dirty="0">
              <a:solidFill>
                <a:schemeClr val="tx1"/>
              </a:solidFill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r>
              <a:rPr lang="uk-UA" altLang="ru-RU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Ініціювання </a:t>
            </a:r>
            <a:r>
              <a:rPr lang="uk-UA" altLang="ru-RU" sz="16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притягнення </a:t>
            </a:r>
            <a:r>
              <a:rPr lang="uk-UA" alt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 адміністративної відповідальності посадових осіб дозвільних органів, дії яких суперечать нормам відповідного законодавства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endParaRPr lang="ru-RU" altLang="ru-RU" sz="800" dirty="0">
              <a:solidFill>
                <a:schemeClr val="tx1"/>
              </a:solidFill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r>
              <a:rPr lang="uk-UA" altLang="ru-RU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Здійснення практичних заходів </a:t>
            </a:r>
            <a:r>
              <a:rPr lang="uk-UA" alt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 реалізації реформ щодо нагляду (контролю) у сфері господарської діяльності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endParaRPr lang="ru-RU" altLang="ru-RU" sz="800" dirty="0">
              <a:solidFill>
                <a:schemeClr val="tx1"/>
              </a:solidFill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82B00"/>
              </a:buClr>
              <a:buFont typeface="Wingdings" panose="05000000000000000000" pitchFamily="2" charset="2"/>
              <a:buChar char="Ø"/>
              <a:tabLst>
                <a:tab pos="623888" algn="l"/>
              </a:tabLst>
            </a:pPr>
            <a:r>
              <a:rPr lang="uk-UA" altLang="ru-RU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Координація</a:t>
            </a:r>
            <a:r>
              <a:rPr lang="uk-UA" altLang="ru-RU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питань дерегуляції господарської діяльності.</a:t>
            </a:r>
            <a:endParaRPr lang="ru-RU" altLang="ru-RU" sz="1600" dirty="0">
              <a:solidFill>
                <a:schemeClr val="tx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45" y="3400334"/>
            <a:ext cx="1146612" cy="11466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89" y="4216420"/>
            <a:ext cx="1119776" cy="111977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18" y="5047301"/>
            <a:ext cx="1139686" cy="113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89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1951" y="422257"/>
            <a:ext cx="597204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Структурні зміни та посилення ролі Служби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934607" y="4770488"/>
            <a:ext cx="6380506" cy="1339622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Змінили </a:t>
            </a:r>
            <a:r>
              <a:rPr lang="uk-UA" b="1" dirty="0">
                <a:solidFill>
                  <a:srgbClr val="C82B00"/>
                </a:solidFill>
              </a:rPr>
              <a:t>структуру </a:t>
            </a:r>
            <a:r>
              <a:rPr lang="uk-UA" b="1" dirty="0" smtClean="0">
                <a:solidFill>
                  <a:srgbClr val="C82B00"/>
                </a:solidFill>
              </a:rPr>
              <a:t>Служби:</a:t>
            </a:r>
          </a:p>
          <a:p>
            <a:pPr marL="733425" indent="-285750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tx1"/>
                </a:solidFill>
              </a:rPr>
              <a:t>зменшили кількість керівних посад; </a:t>
            </a:r>
          </a:p>
          <a:p>
            <a:pPr marL="733425" indent="-285750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tx1"/>
                </a:solidFill>
              </a:rPr>
              <a:t>с</a:t>
            </a:r>
            <a:r>
              <a:rPr lang="uk-UA" dirty="0" smtClean="0">
                <a:solidFill>
                  <a:schemeClr val="tx1"/>
                </a:solidFill>
              </a:rPr>
              <a:t>простили підпорядкування </a:t>
            </a:r>
            <a:r>
              <a:rPr lang="uk-UA" dirty="0">
                <a:solidFill>
                  <a:schemeClr val="tx1"/>
                </a:solidFill>
              </a:rPr>
              <a:t>підрозділів </a:t>
            </a:r>
            <a:r>
              <a:rPr lang="uk-UA" dirty="0" smtClean="0">
                <a:solidFill>
                  <a:schemeClr val="tx1"/>
                </a:solidFill>
              </a:rPr>
              <a:t>ДРС;</a:t>
            </a:r>
          </a:p>
          <a:p>
            <a:pPr marL="733425" indent="-285750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tx1"/>
                </a:solidFill>
              </a:rPr>
              <a:t>п</a:t>
            </a:r>
            <a:r>
              <a:rPr lang="uk-UA" dirty="0" smtClean="0">
                <a:solidFill>
                  <a:schemeClr val="tx1"/>
                </a:solidFill>
              </a:rPr>
              <a:t>очали оновлення кадрового складу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uk-UA" dirty="0" smtClean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10590" y="1045637"/>
            <a:ext cx="6757442" cy="1121840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Оптимізували структуру </a:t>
            </a:r>
            <a:r>
              <a:rPr lang="uk-UA" b="1" dirty="0" smtClean="0">
                <a:solidFill>
                  <a:schemeClr val="tx1"/>
                </a:solidFill>
              </a:rPr>
              <a:t>територіальних органів ДРС:</a:t>
            </a:r>
          </a:p>
          <a:p>
            <a:endParaRPr lang="uk-UA" sz="700" dirty="0" smtClean="0">
              <a:solidFill>
                <a:schemeClr val="tx1"/>
              </a:solidFill>
            </a:endParaRPr>
          </a:p>
          <a:p>
            <a:pPr marL="358775"/>
            <a:r>
              <a:rPr lang="uk-UA" sz="1600" dirty="0" smtClean="0">
                <a:solidFill>
                  <a:schemeClr val="tx1"/>
                </a:solidFill>
              </a:rPr>
              <a:t>Розпорядженням </a:t>
            </a:r>
            <a:r>
              <a:rPr lang="uk-UA" sz="1600" dirty="0">
                <a:solidFill>
                  <a:schemeClr val="tx1"/>
                </a:solidFill>
              </a:rPr>
              <a:t>КМУ від 14.04.2021 № 317-р шляхом реорганізації </a:t>
            </a:r>
            <a:r>
              <a:rPr lang="uk-UA" sz="1600" dirty="0" smtClean="0">
                <a:solidFill>
                  <a:schemeClr val="tx1"/>
                </a:solidFill>
              </a:rPr>
              <a:t/>
            </a:r>
            <a:br>
              <a:rPr lang="uk-UA" sz="1600" dirty="0" smtClean="0">
                <a:solidFill>
                  <a:schemeClr val="tx1"/>
                </a:solidFill>
              </a:rPr>
            </a:br>
            <a:r>
              <a:rPr lang="uk-UA" sz="1600" dirty="0" smtClean="0">
                <a:solidFill>
                  <a:schemeClr val="tx1"/>
                </a:solidFill>
              </a:rPr>
              <a:t>25 </a:t>
            </a:r>
            <a:r>
              <a:rPr lang="uk-UA" sz="1600" dirty="0">
                <a:solidFill>
                  <a:schemeClr val="tx1"/>
                </a:solidFill>
              </a:rPr>
              <a:t>секторів </a:t>
            </a:r>
            <a:r>
              <a:rPr lang="uk-UA" sz="1600" dirty="0" smtClean="0">
                <a:solidFill>
                  <a:schemeClr val="tx1"/>
                </a:solidFill>
              </a:rPr>
              <a:t>ДРС в областях </a:t>
            </a:r>
            <a:r>
              <a:rPr lang="uk-UA" sz="1600" b="1" dirty="0" smtClean="0">
                <a:solidFill>
                  <a:schemeClr val="tx1"/>
                </a:solidFill>
              </a:rPr>
              <a:t>утворено</a:t>
            </a:r>
            <a:r>
              <a:rPr lang="uk-UA" sz="1600" dirty="0" smtClean="0">
                <a:solidFill>
                  <a:schemeClr val="tx1"/>
                </a:solidFill>
              </a:rPr>
              <a:t> </a:t>
            </a:r>
            <a:r>
              <a:rPr lang="uk-UA" sz="1600" b="1" dirty="0" smtClean="0">
                <a:solidFill>
                  <a:schemeClr val="tx1"/>
                </a:solidFill>
              </a:rPr>
              <a:t>7 міжрегіональних відділів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86279" y="2466477"/>
            <a:ext cx="2268570" cy="369332"/>
          </a:xfrm>
          <a:prstGeom prst="rect">
            <a:avLst/>
          </a:prstGeom>
          <a:solidFill>
            <a:srgbClr val="0094FF"/>
          </a:solidFill>
        </p:spPr>
        <p:txBody>
          <a:bodyPr wrap="none">
            <a:spAutoFit/>
          </a:bodyPr>
          <a:lstStyle/>
          <a:p>
            <a:r>
              <a:rPr lang="uk-UA" sz="1600" dirty="0"/>
              <a:t>Центральний</a:t>
            </a:r>
            <a:r>
              <a:rPr lang="uk-UA" dirty="0"/>
              <a:t> (м</a:t>
            </a:r>
            <a:r>
              <a:rPr lang="uk-UA" dirty="0" smtClean="0"/>
              <a:t>. Київ)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86279" y="3668791"/>
            <a:ext cx="2457724" cy="338554"/>
          </a:xfrm>
          <a:prstGeom prst="rect">
            <a:avLst/>
          </a:prstGeom>
          <a:solidFill>
            <a:srgbClr val="87FCF3"/>
          </a:solidFill>
        </p:spPr>
        <p:txBody>
          <a:bodyPr wrap="none">
            <a:spAutoFit/>
          </a:bodyPr>
          <a:lstStyle/>
          <a:p>
            <a:r>
              <a:rPr lang="uk-UA" sz="1600" dirty="0"/>
              <a:t>Дніпровський (м</a:t>
            </a:r>
            <a:r>
              <a:rPr lang="uk-UA" sz="1600" dirty="0" smtClean="0"/>
              <a:t>. Дніпро) 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34703" y="2474062"/>
            <a:ext cx="1932837" cy="338554"/>
          </a:xfrm>
          <a:prstGeom prst="rect">
            <a:avLst/>
          </a:prstGeom>
          <a:solidFill>
            <a:srgbClr val="F38332"/>
          </a:solidFill>
        </p:spPr>
        <p:txBody>
          <a:bodyPr wrap="none">
            <a:spAutoFit/>
          </a:bodyPr>
          <a:lstStyle/>
          <a:p>
            <a:r>
              <a:rPr lang="uk-UA" sz="1600" dirty="0"/>
              <a:t>Західний (м</a:t>
            </a:r>
            <a:r>
              <a:rPr lang="uk-UA" sz="1600" dirty="0" smtClean="0"/>
              <a:t>. Луцьк) 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5769" y="3424043"/>
            <a:ext cx="3191771" cy="338554"/>
          </a:xfrm>
          <a:prstGeom prst="rect">
            <a:avLst/>
          </a:prstGeom>
          <a:solidFill>
            <a:srgbClr val="35C454"/>
          </a:solidFill>
        </p:spPr>
        <p:txBody>
          <a:bodyPr wrap="none">
            <a:spAutoFit/>
          </a:bodyPr>
          <a:lstStyle/>
          <a:p>
            <a:r>
              <a:rPr lang="uk-UA" sz="1600" dirty="0"/>
              <a:t>Карпатський (м</a:t>
            </a:r>
            <a:r>
              <a:rPr lang="uk-UA" sz="1600" dirty="0" smtClean="0"/>
              <a:t>. Івано-Франківськ)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81281" y="3887309"/>
            <a:ext cx="2094741" cy="338554"/>
          </a:xfrm>
          <a:prstGeom prst="rect">
            <a:avLst/>
          </a:prstGeom>
          <a:solidFill>
            <a:srgbClr val="777CE9"/>
          </a:solidFill>
        </p:spPr>
        <p:txBody>
          <a:bodyPr wrap="none">
            <a:spAutoFit/>
          </a:bodyPr>
          <a:lstStyle/>
          <a:p>
            <a:r>
              <a:rPr lang="uk-UA" sz="1600" dirty="0"/>
              <a:t>Південний (м</a:t>
            </a:r>
            <a:r>
              <a:rPr lang="uk-UA" sz="1600" dirty="0" smtClean="0"/>
              <a:t>. Одеса) 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71399" y="2952920"/>
            <a:ext cx="2296141" cy="338554"/>
          </a:xfrm>
          <a:prstGeom prst="rect">
            <a:avLst/>
          </a:prstGeom>
          <a:solidFill>
            <a:srgbClr val="F6A6C4"/>
          </a:solidFill>
        </p:spPr>
        <p:txBody>
          <a:bodyPr wrap="none">
            <a:spAutoFit/>
          </a:bodyPr>
          <a:lstStyle/>
          <a:p>
            <a:r>
              <a:rPr lang="uk-UA" sz="1600" dirty="0"/>
              <a:t>Поліський (м</a:t>
            </a:r>
            <a:r>
              <a:rPr lang="uk-UA" sz="1600" dirty="0" smtClean="0"/>
              <a:t>. Житомир</a:t>
            </a:r>
            <a:r>
              <a:rPr lang="uk-UA" sz="1600" dirty="0"/>
              <a:t>)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86279" y="3090689"/>
            <a:ext cx="1828834" cy="338554"/>
          </a:xfrm>
          <a:prstGeom prst="rect">
            <a:avLst/>
          </a:prstGeom>
          <a:solidFill>
            <a:srgbClr val="F8546F"/>
          </a:solidFill>
        </p:spPr>
        <p:txBody>
          <a:bodyPr wrap="none">
            <a:spAutoFit/>
          </a:bodyPr>
          <a:lstStyle/>
          <a:p>
            <a:r>
              <a:rPr lang="uk-UA" sz="1600" dirty="0"/>
              <a:t>Східний (м</a:t>
            </a:r>
            <a:r>
              <a:rPr lang="uk-UA" sz="1600" dirty="0" smtClean="0"/>
              <a:t>. Харків</a:t>
            </a:r>
            <a:r>
              <a:rPr lang="uk-UA" sz="1600" dirty="0"/>
              <a:t>)</a:t>
            </a:r>
            <a:endParaRPr lang="ru-RU" sz="160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00" y="2458150"/>
            <a:ext cx="3019587" cy="205402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1" y="4837291"/>
            <a:ext cx="1206016" cy="120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4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8597" y="6550223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dirty="0" smtClean="0">
                <a:solidFill>
                  <a:schemeClr val="bg1"/>
                </a:solidFill>
              </a:rPr>
              <a:t>27.04.2021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5568" y="500458"/>
            <a:ext cx="69866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 smtClean="0">
                <a:solidFill>
                  <a:srgbClr val="C82B00"/>
                </a:solidFill>
              </a:rPr>
              <a:t>Не допустили прийняття неефективних регулювань органами влади</a:t>
            </a:r>
            <a:endParaRPr lang="ru-RU" sz="2100" b="1" dirty="0">
              <a:solidFill>
                <a:srgbClr val="C82B00"/>
              </a:solidFill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09" y="2008788"/>
            <a:ext cx="1125582" cy="112558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23" y="2553457"/>
            <a:ext cx="332889" cy="338696"/>
          </a:xfrm>
          <a:prstGeom prst="rect">
            <a:avLst/>
          </a:prstGeom>
        </p:spPr>
      </p:pic>
      <p:pic>
        <p:nvPicPr>
          <p:cNvPr id="13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4" y="4804462"/>
            <a:ext cx="1151043" cy="1144076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576019" y="1391512"/>
            <a:ext cx="7396084" cy="2797312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b="1" dirty="0" smtClean="0">
              <a:solidFill>
                <a:srgbClr val="C82B00"/>
              </a:solidFill>
            </a:endParaRPr>
          </a:p>
          <a:p>
            <a:endParaRPr lang="uk-UA" dirty="0" smtClean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  <a:p>
            <a:endParaRPr lang="uk-UA" dirty="0" smtClean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576019" y="4770922"/>
            <a:ext cx="7396084" cy="1177616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Упередили прийняття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rgbClr val="C82B00"/>
                </a:solidFill>
              </a:rPr>
              <a:t>20 регуляторних </a:t>
            </a:r>
            <a:r>
              <a:rPr lang="uk-UA" b="1" dirty="0" smtClean="0">
                <a:solidFill>
                  <a:srgbClr val="C82B00"/>
                </a:solidFill>
              </a:rPr>
              <a:t>актів </a:t>
            </a:r>
            <a:r>
              <a:rPr lang="uk-UA" b="1" dirty="0" smtClean="0">
                <a:solidFill>
                  <a:schemeClr val="tx1"/>
                </a:solidFill>
              </a:rPr>
              <a:t>органами місцевого самоврядування</a:t>
            </a:r>
            <a:r>
              <a:rPr lang="uk-UA" dirty="0" smtClean="0">
                <a:solidFill>
                  <a:schemeClr val="tx1"/>
                </a:solidFill>
              </a:rPr>
              <a:t>, якими передбачалось запровадження нових регулювань </a:t>
            </a:r>
            <a:r>
              <a:rPr lang="uk-UA" b="1" dirty="0" smtClean="0">
                <a:solidFill>
                  <a:schemeClr val="tx1"/>
                </a:solidFill>
              </a:rPr>
              <a:t>з перевищенням владних повноважень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50" name="Диаграмма 49"/>
          <p:cNvGraphicFramePr/>
          <p:nvPr>
            <p:extLst>
              <p:ext uri="{D42A27DB-BD31-4B8C-83A1-F6EECF244321}">
                <p14:modId xmlns:p14="http://schemas.microsoft.com/office/powerpoint/2010/main" val="702650416"/>
              </p:ext>
            </p:extLst>
          </p:nvPr>
        </p:nvGraphicFramePr>
        <p:xfrm>
          <a:off x="6223656" y="2525309"/>
          <a:ext cx="2751653" cy="164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1846750" y="1530171"/>
            <a:ext cx="4832723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C82B00"/>
                </a:solidFill>
              </a:rPr>
              <a:t>Відмовили в погодженні 53 проектів </a:t>
            </a:r>
            <a:r>
              <a:rPr lang="uk-UA" dirty="0" smtClean="0">
                <a:solidFill>
                  <a:schemeClr val="tx1"/>
                </a:solidFill>
              </a:rPr>
              <a:t>регуляторних актів </a:t>
            </a:r>
            <a:r>
              <a:rPr lang="uk-UA" b="1" dirty="0" smtClean="0">
                <a:solidFill>
                  <a:schemeClr val="tx1"/>
                </a:solidFill>
              </a:rPr>
              <a:t>центральних та місцевих органів виконавчої влади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uk-UA" b="1" dirty="0" smtClean="0">
              <a:solidFill>
                <a:schemeClr val="tx1"/>
              </a:solidFill>
            </a:endParaRPr>
          </a:p>
          <a:p>
            <a:endParaRPr lang="uk-UA" sz="500" b="1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rgbClr val="C82B00"/>
                </a:solidFill>
              </a:rPr>
              <a:t>Надали пропозиції до 63 проектів </a:t>
            </a:r>
            <a:r>
              <a:rPr lang="uk-UA" dirty="0" smtClean="0">
                <a:solidFill>
                  <a:schemeClr val="tx1"/>
                </a:solidFill>
              </a:rPr>
              <a:t>регуляторних актів </a:t>
            </a:r>
            <a:r>
              <a:rPr lang="uk-UA" b="1" dirty="0" smtClean="0">
                <a:solidFill>
                  <a:schemeClr val="tx1"/>
                </a:solidFill>
              </a:rPr>
              <a:t>органів місцевого самоврядування </a:t>
            </a:r>
            <a:r>
              <a:rPr lang="uk-UA" dirty="0" smtClean="0">
                <a:solidFill>
                  <a:schemeClr val="tx1"/>
                </a:solidFill>
              </a:rPr>
              <a:t>щодо їх удосконалення відповідно до принципів державної регуляторної політики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uk-UA" dirty="0" smtClean="0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227828" y="2630634"/>
            <a:ext cx="4972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solidFill>
                  <a:schemeClr val="bg1">
                    <a:lumMod val="50000"/>
                  </a:schemeClr>
                </a:solidFill>
              </a:rPr>
              <a:t>126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950204" y="2207757"/>
            <a:ext cx="4972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solidFill>
                  <a:schemeClr val="bg1">
                    <a:lumMod val="50000"/>
                  </a:schemeClr>
                </a:solidFill>
              </a:rPr>
              <a:t>217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423148" y="1631524"/>
            <a:ext cx="25100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bg1">
                    <a:lumMod val="50000"/>
                  </a:schemeClr>
                </a:solidFill>
              </a:rPr>
              <a:t>Опрацювали проектів регуляторних актів</a:t>
            </a: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2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7" y="147189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5328" y="487309"/>
            <a:ext cx="431932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Державна регуляторна політика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80" y="1391927"/>
            <a:ext cx="1022500" cy="10225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72435" y="1092131"/>
            <a:ext cx="74654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uk-UA" b="1" dirty="0" smtClean="0">
                <a:solidFill>
                  <a:srgbClr val="C82B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Провели</a:t>
            </a:r>
            <a:r>
              <a:rPr lang="uk-UA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ea typeface="Calibri" panose="020F0502020204030204" pitchFamily="34" charset="0"/>
                <a:cs typeface="Times New Roman" panose="02020603050405020304" pitchFamily="18" charset="0"/>
              </a:rPr>
              <a:t>моніторинг регуляторних актів, прийнятих на виконання вимог </a:t>
            </a:r>
            <a:r>
              <a:rPr lang="uk-UA" b="1" dirty="0">
                <a:ea typeface="Calibri" panose="020F0502020204030204" pitchFamily="34" charset="0"/>
                <a:cs typeface="Times New Roman" panose="02020603050405020304" pitchFamily="18" charset="0"/>
              </a:rPr>
              <a:t>Закону України «Про соціальні послуги</a:t>
            </a:r>
            <a:r>
              <a:rPr lang="uk-UA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»:</a:t>
            </a:r>
            <a:br>
              <a:rPr lang="uk-UA" b="1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82B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виявили</a:t>
            </a:r>
            <a:r>
              <a:rPr lang="uk-UA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uk-UA" b="1" dirty="0">
                <a:ea typeface="Calibri" panose="020F0502020204030204" pitchFamily="34" charset="0"/>
                <a:cs typeface="Times New Roman" panose="02020603050405020304" pitchFamily="18" charset="0"/>
              </a:rPr>
              <a:t>постанов Уряду </a:t>
            </a:r>
            <a:r>
              <a:rPr lang="uk-UA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та 1 </a:t>
            </a:r>
            <a:r>
              <a:rPr lang="uk-UA" b="1" dirty="0">
                <a:ea typeface="Calibri" panose="020F0502020204030204" pitchFamily="34" charset="0"/>
                <a:cs typeface="Times New Roman" panose="02020603050405020304" pitchFamily="18" charset="0"/>
              </a:rPr>
              <a:t>наказ Мінсоцполітики, </a:t>
            </a:r>
            <a:r>
              <a:rPr lang="uk-UA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які були прийняті з </a:t>
            </a:r>
            <a:r>
              <a:rPr lang="uk-UA" b="1" dirty="0">
                <a:ea typeface="Calibri" panose="020F0502020204030204" pitchFamily="34" charset="0"/>
                <a:cs typeface="Times New Roman" panose="02020603050405020304" pitchFamily="18" charset="0"/>
              </a:rPr>
              <a:t>порушенням вимог законодавства про державну регуляторну політику</a:t>
            </a:r>
            <a:endParaRPr lang="ru-RU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507" y="2499261"/>
            <a:ext cx="860023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1 . Постанова </a:t>
            </a:r>
            <a:r>
              <a:rPr lang="uk-UA" sz="1400" spc="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Кабінету Міністрів України від </a:t>
            </a: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01.06.2020 № 427 «Деякі питання здійснення контролю за додержанням вимог Закону України «Про соціальні </a:t>
            </a:r>
            <a:r>
              <a:rPr lang="uk-UA" sz="1400" spc="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послуги».</a:t>
            </a:r>
            <a:endParaRPr lang="ru-RU" sz="1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2. Постанова Кабінету Міністрів України від 01.06.2020 № 428 «Про затвердження Порядку регулювання тарифів на соціальні послуги».</a:t>
            </a:r>
            <a:endParaRPr lang="ru-RU" sz="1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3. Постанова Кабінету Міністрів України  від 01.06.2020 № 450 «Деякі питання надання соціальних послуг шляхом соціального замовлення».</a:t>
            </a:r>
            <a:endParaRPr lang="ru-RU" sz="1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4. Постанова Кабінету Міністрів України від 01.06.2020 № 449 «Про затвердження Порядку проведення моніторингу надання та оцінки якості соціальних послуг».</a:t>
            </a:r>
            <a:endParaRPr lang="ru-RU" sz="1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5.  Постанова Кабінету Міністрів України від 02.09.2020 № 772 «Про затвердження Типового положення про будинок-інтернат для громадян похилого віку та осіб з інвалідністю».</a:t>
            </a:r>
            <a:endParaRPr lang="ru-RU" sz="1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6. Постанова Кабінету Міністрів України від 03.03.2020 № 185 «Про затвердження критеріїв діяльності надавачів соціальних послуг».</a:t>
            </a:r>
            <a:endParaRPr lang="ru-RU" sz="1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7. Наказ Міністерства соціальної політики України «Про затвердження Порядку розроблення державного стандарту соціальної послуги» </a:t>
            </a:r>
            <a:r>
              <a:rPr lang="uk-UA" sz="1400" spc="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(із </a:t>
            </a: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змінами і доповненнями, внесеними  від 07.08.2019  </a:t>
            </a:r>
            <a:r>
              <a:rPr lang="uk-UA" sz="1400" spc="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            № </a:t>
            </a:r>
            <a:r>
              <a:rPr lang="uk-UA" sz="1400" spc="50" dirty="0">
                <a:ea typeface="Calibri" panose="020F0502020204030204" pitchFamily="34" charset="0"/>
                <a:cs typeface="Times New Roman" panose="02020603050405020304" pitchFamily="18" charset="0"/>
              </a:rPr>
              <a:t>1209</a:t>
            </a:r>
            <a:r>
              <a:rPr lang="uk-UA" sz="1400" spc="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6279" y="5786625"/>
            <a:ext cx="6799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000" b="1" dirty="0" smtClean="0">
                <a:solidFill>
                  <a:srgbClr val="C82B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ДРС вжито заходів </a:t>
            </a:r>
            <a:r>
              <a:rPr lang="uk-UA" sz="2000" b="1" dirty="0">
                <a:solidFill>
                  <a:srgbClr val="C82B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щодо усунення виявлених </a:t>
            </a:r>
            <a:r>
              <a:rPr lang="uk-UA" sz="2000" b="1" dirty="0" smtClean="0">
                <a:solidFill>
                  <a:srgbClr val="C82B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порушень</a:t>
            </a:r>
            <a:endParaRPr lang="ru-RU" sz="2000" b="1" dirty="0">
              <a:solidFill>
                <a:srgbClr val="C82B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57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7" y="147189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5328" y="487309"/>
            <a:ext cx="431932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Державна регуляторна політика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42952" y="1193424"/>
            <a:ext cx="65291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solidFill>
                  <a:srgbClr val="C82B00"/>
                </a:solidFill>
              </a:rPr>
              <a:t>Надали</a:t>
            </a:r>
            <a:r>
              <a:rPr lang="uk-UA" sz="1600" b="1" dirty="0" smtClean="0"/>
              <a:t> </a:t>
            </a:r>
            <a:r>
              <a:rPr lang="uk-UA" sz="1600" b="1" dirty="0" smtClean="0">
                <a:solidFill>
                  <a:srgbClr val="C82B00"/>
                </a:solidFill>
              </a:rPr>
              <a:t>35 </a:t>
            </a:r>
            <a:r>
              <a:rPr lang="uk-UA" sz="1600" b="1" dirty="0">
                <a:solidFill>
                  <a:srgbClr val="C82B00"/>
                </a:solidFill>
              </a:rPr>
              <a:t>адресних </a:t>
            </a:r>
            <a:r>
              <a:rPr lang="uk-UA" sz="1600" b="1" dirty="0" smtClean="0">
                <a:solidFill>
                  <a:srgbClr val="C82B00"/>
                </a:solidFill>
              </a:rPr>
              <a:t>консультацій </a:t>
            </a:r>
            <a:r>
              <a:rPr lang="uk-UA" sz="1600" dirty="0" smtClean="0"/>
              <a:t>представникам центральних органів виконавчої влади під час розробки ними проектів регуляторних актів </a:t>
            </a:r>
            <a:r>
              <a:rPr lang="uk-UA" sz="1600" b="1" dirty="0" smtClean="0"/>
              <a:t>–</a:t>
            </a:r>
            <a:r>
              <a:rPr lang="uk-UA" sz="1600" dirty="0" smtClean="0"/>
              <a:t> це </a:t>
            </a:r>
            <a:r>
              <a:rPr lang="uk-UA" sz="1600" b="1" dirty="0" smtClean="0"/>
              <a:t>найбільш результативний механізм</a:t>
            </a:r>
            <a:r>
              <a:rPr lang="uk-UA" sz="1600" dirty="0" smtClean="0"/>
              <a:t> забезпечення проведення </a:t>
            </a:r>
            <a:r>
              <a:rPr lang="uk-UA" sz="1600" b="1" dirty="0" smtClean="0"/>
              <a:t>розрахунків витрат та вигод при здійсненні аналізу регуляторного впливу</a:t>
            </a:r>
            <a:r>
              <a:rPr lang="en-US" sz="1600" b="1" dirty="0" smtClean="0"/>
              <a:t>.</a:t>
            </a:r>
            <a:endParaRPr lang="uk-UA" sz="1600" b="1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88" y="1385884"/>
            <a:ext cx="1810813" cy="134452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41758" y="2776702"/>
            <a:ext cx="8786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C82B00"/>
                </a:solidFill>
              </a:rPr>
              <a:t>Здійснили аналіз </a:t>
            </a:r>
            <a:r>
              <a:rPr lang="uk-UA" dirty="0" smtClean="0"/>
              <a:t>реалізації державної регуляторної політики у І кварталі 2021 року: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68720" y="3268681"/>
            <a:ext cx="779560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82B00"/>
              </a:buClr>
            </a:pPr>
            <a:r>
              <a:rPr lang="uk-UA" sz="1500" b="1" u="sng" dirty="0" smtClean="0">
                <a:solidFill>
                  <a:srgbClr val="C82B00"/>
                </a:solidFill>
              </a:rPr>
              <a:t>Засвідчили</a:t>
            </a:r>
            <a:r>
              <a:rPr lang="uk-UA" sz="1500" b="1" u="sng" dirty="0" smtClean="0"/>
              <a:t> позитивні</a:t>
            </a:r>
            <a:r>
              <a:rPr lang="uk-UA" sz="1500" u="sng" dirty="0" smtClean="0"/>
              <a:t> </a:t>
            </a:r>
            <a:r>
              <a:rPr lang="uk-UA" sz="1500" b="1" u="sng" dirty="0" smtClean="0"/>
              <a:t>зрушення з боку</a:t>
            </a:r>
            <a:r>
              <a:rPr lang="uk-UA" sz="1500" u="sng" dirty="0" smtClean="0"/>
              <a:t> </a:t>
            </a:r>
            <a:r>
              <a:rPr lang="uk-UA" sz="1500" b="1" u="sng" dirty="0" smtClean="0"/>
              <a:t>ОМС </a:t>
            </a:r>
            <a:r>
              <a:rPr lang="uk-UA" sz="1500" dirty="0" smtClean="0"/>
              <a:t>(порівняно </a:t>
            </a:r>
            <a:r>
              <a:rPr lang="uk-UA" sz="1500" dirty="0"/>
              <a:t>з аналогічним періодом </a:t>
            </a:r>
            <a:r>
              <a:rPr lang="uk-UA" sz="1500" dirty="0" smtClean="0"/>
              <a:t>2020 року):</a:t>
            </a:r>
          </a:p>
          <a:p>
            <a:pPr>
              <a:buClr>
                <a:srgbClr val="C82B00"/>
              </a:buClr>
            </a:pPr>
            <a:endParaRPr lang="ru-RU" sz="500" dirty="0"/>
          </a:p>
          <a:p>
            <a:pPr marL="285750" lvl="0" indent="-285750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500" b="1" dirty="0" smtClean="0"/>
              <a:t>на </a:t>
            </a:r>
            <a:r>
              <a:rPr lang="uk-UA" sz="1500" b="1" dirty="0"/>
              <a:t>1%</a:t>
            </a:r>
            <a:r>
              <a:rPr lang="uk-UA" sz="1500" dirty="0"/>
              <a:t> </a:t>
            </a:r>
            <a:r>
              <a:rPr lang="uk-UA" sz="1500" b="1" dirty="0" smtClean="0"/>
              <a:t>зросла </a:t>
            </a:r>
            <a:r>
              <a:rPr lang="uk-UA" sz="1500" dirty="0"/>
              <a:t>питома вага проектів регуляторних актів, які </a:t>
            </a:r>
            <a:r>
              <a:rPr lang="uk-UA" sz="1500" b="1" dirty="0" smtClean="0"/>
              <a:t>відповідали </a:t>
            </a:r>
            <a:r>
              <a:rPr lang="uk-UA" sz="1500" b="1" dirty="0"/>
              <a:t>принципам</a:t>
            </a:r>
            <a:r>
              <a:rPr lang="uk-UA" sz="1500" dirty="0"/>
              <a:t> державної регуляторної </a:t>
            </a:r>
            <a:r>
              <a:rPr lang="uk-UA" sz="1500" dirty="0" smtClean="0"/>
              <a:t>політики (з 6,9% у 2020 році до 7,7% у 2021 році);</a:t>
            </a:r>
          </a:p>
          <a:p>
            <a:pPr lvl="0">
              <a:buClr>
                <a:srgbClr val="C82B00"/>
              </a:buClr>
            </a:pPr>
            <a:endParaRPr lang="ru-RU" sz="500" dirty="0"/>
          </a:p>
          <a:p>
            <a:pPr marL="285750" lvl="0" indent="-285750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500" b="1" dirty="0" smtClean="0"/>
              <a:t>на </a:t>
            </a:r>
            <a:r>
              <a:rPr lang="uk-UA" sz="1500" b="1" dirty="0"/>
              <a:t>8%</a:t>
            </a:r>
            <a:r>
              <a:rPr lang="uk-UA" sz="1500" dirty="0"/>
              <a:t> </a:t>
            </a:r>
            <a:r>
              <a:rPr lang="uk-UA" sz="1500" b="1" dirty="0" smtClean="0"/>
              <a:t>зменшилась </a:t>
            </a:r>
            <a:r>
              <a:rPr lang="uk-UA" sz="1500" dirty="0"/>
              <a:t>питома вага проектів регуляторних актів, розробниками яких </a:t>
            </a:r>
            <a:r>
              <a:rPr lang="uk-UA" sz="1500" b="1" dirty="0"/>
              <a:t>було порушено процедурні вимоги </a:t>
            </a:r>
            <a:r>
              <a:rPr lang="uk-UA" sz="1500" b="1" dirty="0" smtClean="0"/>
              <a:t>Закону </a:t>
            </a:r>
            <a:r>
              <a:rPr lang="uk-UA" sz="1500" dirty="0" smtClean="0"/>
              <a:t>(з 20,4% у 2020 році до 12,5% у 2021 році);</a:t>
            </a:r>
          </a:p>
          <a:p>
            <a:pPr marL="285750" lvl="0" indent="-285750">
              <a:buClr>
                <a:srgbClr val="C82B00"/>
              </a:buClr>
              <a:buFont typeface="Wingdings" panose="05000000000000000000" pitchFamily="2" charset="2"/>
              <a:buChar char="ü"/>
            </a:pPr>
            <a:endParaRPr lang="ru-RU" sz="500" dirty="0"/>
          </a:p>
          <a:p>
            <a:pPr marL="285750" lvl="0" indent="-285750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500" b="1" dirty="0" smtClean="0"/>
              <a:t>на </a:t>
            </a:r>
            <a:r>
              <a:rPr lang="uk-UA" sz="1500" b="1" dirty="0"/>
              <a:t>18%</a:t>
            </a:r>
            <a:r>
              <a:rPr lang="uk-UA" sz="1500" dirty="0"/>
              <a:t>  </a:t>
            </a:r>
            <a:r>
              <a:rPr lang="uk-UA" sz="1500" b="1" dirty="0" smtClean="0"/>
              <a:t>зменшилась </a:t>
            </a:r>
            <a:r>
              <a:rPr lang="uk-UA" sz="1500" dirty="0"/>
              <a:t>питома вага проектів регуляторних актів, при підготовці яких розробниками передбачалось </a:t>
            </a:r>
            <a:r>
              <a:rPr lang="uk-UA" sz="1500" b="1" dirty="0"/>
              <a:t>запровадження регулювань з перевищенням владних </a:t>
            </a:r>
            <a:r>
              <a:rPr lang="uk-UA" sz="1500" b="1" dirty="0" smtClean="0"/>
              <a:t>повноважень </a:t>
            </a:r>
            <a:r>
              <a:rPr lang="uk-UA" sz="1500" dirty="0" smtClean="0"/>
              <a:t>(з 28,5% у 2020 році до 10,8% у 2021 році);</a:t>
            </a:r>
          </a:p>
          <a:p>
            <a:pPr lvl="0">
              <a:buClr>
                <a:srgbClr val="C82B00"/>
              </a:buClr>
            </a:pPr>
            <a:endParaRPr lang="ru-RU" sz="500" dirty="0"/>
          </a:p>
          <a:p>
            <a:pPr marL="285750" lvl="0" indent="-285750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500" b="1" dirty="0" smtClean="0"/>
              <a:t>на </a:t>
            </a:r>
            <a:r>
              <a:rPr lang="uk-UA" sz="1500" b="1" dirty="0"/>
              <a:t>16% </a:t>
            </a:r>
            <a:r>
              <a:rPr lang="uk-UA" sz="1500" b="1" dirty="0" smtClean="0"/>
              <a:t>зросла </a:t>
            </a:r>
            <a:r>
              <a:rPr lang="uk-UA" sz="1500" dirty="0"/>
              <a:t>питома вага проектів регуляторних актів, </a:t>
            </a:r>
            <a:r>
              <a:rPr lang="uk-UA" sz="1500" b="1" dirty="0"/>
              <a:t>при підготовці яких розробниками провадився </a:t>
            </a:r>
            <a:r>
              <a:rPr lang="uk-UA" sz="1500" b="1" dirty="0" smtClean="0"/>
              <a:t>М-Тест</a:t>
            </a:r>
            <a:r>
              <a:rPr lang="uk-UA" sz="1500" dirty="0"/>
              <a:t> </a:t>
            </a:r>
            <a:r>
              <a:rPr lang="uk-UA" sz="1500" dirty="0" smtClean="0"/>
              <a:t>(з 60% у 2020 році до 76,7% у 2021 році).</a:t>
            </a:r>
            <a:endParaRPr lang="ru-RU" sz="15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5" y="4043578"/>
            <a:ext cx="1085635" cy="108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2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006819" y="1475670"/>
            <a:ext cx="7094372" cy="959792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Розмістили та постійно оновлюємо </a:t>
            </a:r>
            <a:r>
              <a:rPr lang="uk-UA" dirty="0" smtClean="0">
                <a:solidFill>
                  <a:schemeClr val="tx1"/>
                </a:solidFill>
              </a:rPr>
              <a:t>на сайті ДРС </a:t>
            </a:r>
            <a:r>
              <a:rPr lang="uk-UA" b="1" dirty="0" smtClean="0">
                <a:solidFill>
                  <a:schemeClr val="tx1"/>
                </a:solidFill>
              </a:rPr>
              <a:t>результати моніторингу </a:t>
            </a:r>
            <a:r>
              <a:rPr lang="uk-UA" dirty="0" smtClean="0">
                <a:solidFill>
                  <a:schemeClr val="tx1"/>
                </a:solidFill>
              </a:rPr>
              <a:t>офіційних веб-сайтів органів місцевого самоврядування </a:t>
            </a:r>
            <a:r>
              <a:rPr lang="uk-UA" b="1" dirty="0">
                <a:solidFill>
                  <a:schemeClr val="tx1"/>
                </a:solidFill>
              </a:rPr>
              <a:t>щодо </a:t>
            </a:r>
            <a:r>
              <a:rPr lang="uk-UA" b="1" dirty="0" smtClean="0">
                <a:solidFill>
                  <a:schemeClr val="tx1"/>
                </a:solidFill>
              </a:rPr>
              <a:t>публікації на </a:t>
            </a:r>
            <a:r>
              <a:rPr lang="uk-UA" b="1" dirty="0">
                <a:solidFill>
                  <a:schemeClr val="tx1"/>
                </a:solidFill>
              </a:rPr>
              <a:t>них даних про </a:t>
            </a:r>
            <a:r>
              <a:rPr lang="uk-UA" b="1" dirty="0" smtClean="0">
                <a:solidFill>
                  <a:schemeClr val="tx1"/>
                </a:solidFill>
              </a:rPr>
              <a:t>регуляторну діяльність.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19534" y="493557"/>
            <a:ext cx="62816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300" b="1" dirty="0" smtClean="0">
                <a:solidFill>
                  <a:srgbClr val="C82B00"/>
                </a:solidFill>
              </a:rPr>
              <a:t>Робимо регуляторну діяльність ОМС </a:t>
            </a:r>
            <a:br>
              <a:rPr lang="uk-UA" sz="2300" b="1" dirty="0" smtClean="0">
                <a:solidFill>
                  <a:srgbClr val="C82B00"/>
                </a:solidFill>
              </a:rPr>
            </a:br>
            <a:r>
              <a:rPr lang="uk-UA" sz="2300" b="1" dirty="0" smtClean="0">
                <a:solidFill>
                  <a:srgbClr val="C82B00"/>
                </a:solidFill>
              </a:rPr>
              <a:t>більш відкритою та передбачуваною</a:t>
            </a:r>
            <a:endParaRPr lang="ru-RU" sz="2300" b="1" dirty="0">
              <a:solidFill>
                <a:srgbClr val="C82B00"/>
              </a:solidFill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483497"/>
              </p:ext>
            </p:extLst>
          </p:nvPr>
        </p:nvGraphicFramePr>
        <p:xfrm>
          <a:off x="2006819" y="2462182"/>
          <a:ext cx="6965283" cy="4095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200073" y="3380288"/>
            <a:ext cx="204663" cy="187218"/>
          </a:xfrm>
          <a:prstGeom prst="rect">
            <a:avLst/>
          </a:prstGeom>
          <a:solidFill>
            <a:schemeClr val="accent6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76781" y="3262687"/>
            <a:ext cx="1692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Зміни на краще порівняно</a:t>
            </a:r>
          </a:p>
          <a:p>
            <a:r>
              <a:rPr lang="uk-UA" sz="1400" dirty="0" smtClean="0"/>
              <a:t>з лютим 2021 року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53217" y="2487132"/>
            <a:ext cx="5669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</a:rPr>
              <a:t>Відкритість регуляторної діяльності органів місцевого самоврядування України станом на 27.04.2021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1803" y="1890295"/>
            <a:ext cx="1884451" cy="4677851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92" y="4704095"/>
            <a:ext cx="1255065" cy="1826351"/>
          </a:xfrm>
          <a:prstGeom prst="rect">
            <a:avLst/>
          </a:prstGeom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0" y="2050274"/>
            <a:ext cx="1236105" cy="17086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9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45" y="3676337"/>
            <a:ext cx="1233411" cy="16671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9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66" y="1291660"/>
            <a:ext cx="929890" cy="9298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Стрелка вниз 9"/>
          <p:cNvSpPr/>
          <p:nvPr/>
        </p:nvSpPr>
        <p:spPr>
          <a:xfrm>
            <a:off x="3243226" y="3686828"/>
            <a:ext cx="230736" cy="274509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569171" y="3824083"/>
            <a:ext cx="230736" cy="269353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5909638" y="3614712"/>
            <a:ext cx="230736" cy="299262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7261413" y="4473577"/>
            <a:ext cx="230736" cy="309914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583319" y="5155325"/>
            <a:ext cx="230736" cy="188167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17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62343" y="493557"/>
            <a:ext cx="628165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Зробили діяльність органів влади прозорішою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318385" y="1098185"/>
            <a:ext cx="7653718" cy="2009805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Почали розміщувати </a:t>
            </a:r>
            <a:r>
              <a:rPr lang="uk-UA" b="1" dirty="0">
                <a:solidFill>
                  <a:srgbClr val="C82B00"/>
                </a:solidFill>
              </a:rPr>
              <a:t>на Порталі відкритих даних</a:t>
            </a:r>
            <a:r>
              <a:rPr lang="uk-UA" b="1" dirty="0">
                <a:solidFill>
                  <a:schemeClr val="tx1"/>
                </a:solidFill>
              </a:rPr>
              <a:t> інформацію про </a:t>
            </a:r>
            <a:r>
              <a:rPr lang="uk-UA" b="1" dirty="0" smtClean="0">
                <a:solidFill>
                  <a:schemeClr val="tx1"/>
                </a:solidFill>
              </a:rPr>
              <a:t>всі проекти </a:t>
            </a:r>
            <a:r>
              <a:rPr lang="uk-UA" b="1" dirty="0">
                <a:solidFill>
                  <a:schemeClr val="tx1"/>
                </a:solidFill>
              </a:rPr>
              <a:t>регуляторних актів</a:t>
            </a:r>
            <a:r>
              <a:rPr lang="uk-UA" dirty="0">
                <a:solidFill>
                  <a:schemeClr val="tx1"/>
                </a:solidFill>
              </a:rPr>
              <a:t>, які надходять в ДРС на </a:t>
            </a:r>
            <a:r>
              <a:rPr lang="uk-UA" dirty="0" smtClean="0">
                <a:solidFill>
                  <a:schemeClr val="tx1"/>
                </a:solidFill>
              </a:rPr>
              <a:t>розгляд.</a:t>
            </a:r>
          </a:p>
          <a:p>
            <a:r>
              <a:rPr lang="uk-UA" sz="500" dirty="0" smtClean="0">
                <a:solidFill>
                  <a:schemeClr val="tx1"/>
                </a:solidFill>
              </a:rPr>
              <a:t> </a:t>
            </a:r>
            <a:endParaRPr lang="ru-RU" sz="500" dirty="0">
              <a:solidFill>
                <a:schemeClr val="tx1"/>
              </a:solidFill>
            </a:endParaRPr>
          </a:p>
          <a:p>
            <a:pPr marL="358775" indent="-206375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sz="1600" dirty="0" smtClean="0">
                <a:solidFill>
                  <a:schemeClr val="tx1"/>
                </a:solidFill>
              </a:rPr>
              <a:t>Назва проекту регуляторного акту, </a:t>
            </a:r>
          </a:p>
          <a:p>
            <a:pPr marL="358775" indent="-206375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/>
                </a:solidFill>
              </a:rPr>
              <a:t>Р</a:t>
            </a:r>
            <a:r>
              <a:rPr lang="uk-UA" sz="1600" dirty="0" smtClean="0">
                <a:solidFill>
                  <a:schemeClr val="tx1"/>
                </a:solidFill>
              </a:rPr>
              <a:t>озробник проекту, </a:t>
            </a:r>
          </a:p>
          <a:p>
            <a:pPr marL="358775" indent="-206375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/>
                </a:solidFill>
              </a:rPr>
              <a:t>Н</a:t>
            </a:r>
            <a:r>
              <a:rPr lang="uk-UA" sz="1600" dirty="0" smtClean="0">
                <a:solidFill>
                  <a:schemeClr val="tx1"/>
                </a:solidFill>
              </a:rPr>
              <a:t>омер </a:t>
            </a:r>
            <a:r>
              <a:rPr lang="uk-UA" sz="1600" dirty="0">
                <a:solidFill>
                  <a:schemeClr val="tx1"/>
                </a:solidFill>
              </a:rPr>
              <a:t>та </a:t>
            </a:r>
            <a:r>
              <a:rPr lang="uk-UA" sz="1600" dirty="0" smtClean="0">
                <a:solidFill>
                  <a:schemeClr val="tx1"/>
                </a:solidFill>
              </a:rPr>
              <a:t>дата </a:t>
            </a:r>
            <a:r>
              <a:rPr lang="uk-UA" sz="1600" dirty="0">
                <a:solidFill>
                  <a:schemeClr val="tx1"/>
                </a:solidFill>
              </a:rPr>
              <a:t>надходження </a:t>
            </a:r>
            <a:r>
              <a:rPr lang="uk-UA" sz="1600" dirty="0" smtClean="0">
                <a:solidFill>
                  <a:schemeClr val="tx1"/>
                </a:solidFill>
              </a:rPr>
              <a:t>проекту в ДРС, </a:t>
            </a:r>
          </a:p>
          <a:p>
            <a:pPr marL="358775" indent="-206375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/>
                </a:solidFill>
              </a:rPr>
              <a:t>П</a:t>
            </a:r>
            <a:r>
              <a:rPr lang="uk-UA" sz="1600" dirty="0" smtClean="0">
                <a:solidFill>
                  <a:schemeClr val="tx1"/>
                </a:solidFill>
              </a:rPr>
              <a:t>осилання </a:t>
            </a:r>
            <a:r>
              <a:rPr lang="uk-UA" sz="1600" dirty="0">
                <a:solidFill>
                  <a:schemeClr val="tx1"/>
                </a:solidFill>
              </a:rPr>
              <a:t>на зміст </a:t>
            </a:r>
            <a:r>
              <a:rPr lang="uk-UA" sz="1600" dirty="0" smtClean="0">
                <a:solidFill>
                  <a:schemeClr val="tx1"/>
                </a:solidFill>
              </a:rPr>
              <a:t>проекту, </a:t>
            </a:r>
          </a:p>
          <a:p>
            <a:pPr marL="358775" indent="-206375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/>
                </a:solidFill>
              </a:rPr>
              <a:t>Р</a:t>
            </a:r>
            <a:r>
              <a:rPr lang="uk-UA" sz="1600" dirty="0" smtClean="0">
                <a:solidFill>
                  <a:schemeClr val="tx1"/>
                </a:solidFill>
              </a:rPr>
              <a:t>езультати розгляду проекту ДРС</a:t>
            </a:r>
            <a:r>
              <a:rPr lang="uk-UA" sz="1600" dirty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338" y="2103087"/>
            <a:ext cx="3512321" cy="291618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572" y="1772718"/>
            <a:ext cx="3535757" cy="92471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831" y="4489023"/>
            <a:ext cx="4890917" cy="20266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36" y="3429000"/>
            <a:ext cx="3837062" cy="24911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271836" y="4304357"/>
            <a:ext cx="32816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uk-UA" sz="1000" dirty="0" smtClean="0">
                <a:solidFill>
                  <a:srgbClr val="004BB0"/>
                </a:solidFill>
              </a:rPr>
              <a:t>ТАБЛИЦЯ НАДХОДЖЕНЬ ПРОЕКТІВ РЕГУЛЯТОРНИХ АКТІВ</a:t>
            </a:r>
          </a:p>
          <a:p>
            <a:r>
              <a:rPr lang="uk-UA" sz="800" dirty="0" smtClean="0">
                <a:solidFill>
                  <a:srgbClr val="004BB0"/>
                </a:solidFill>
              </a:rPr>
              <a:t>Аналіз проектів регуляторних актів</a:t>
            </a:r>
            <a:endParaRPr lang="ru-RU" sz="800" dirty="0">
              <a:solidFill>
                <a:srgbClr val="004BB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" y="1772718"/>
            <a:ext cx="1060816" cy="106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8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7327" y="542535"/>
            <a:ext cx="6203301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Активізували процес дерегуляції на всіх рівнях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879634" y="1195362"/>
            <a:ext cx="7092469" cy="901050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Розпочали перегляд</a:t>
            </a:r>
            <a:r>
              <a:rPr lang="uk-UA" dirty="0" smtClean="0">
                <a:solidFill>
                  <a:schemeClr val="tx1"/>
                </a:solidFill>
              </a:rPr>
              <a:t> регуляторних актів ЦОВВ, </a:t>
            </a:r>
            <a:r>
              <a:rPr lang="uk-UA" b="1" dirty="0" smtClean="0">
                <a:solidFill>
                  <a:schemeClr val="tx1"/>
                </a:solidFill>
              </a:rPr>
              <a:t>прийнятих у 2015-2021 роках з порушенням </a:t>
            </a:r>
            <a:r>
              <a:rPr lang="uk-UA" dirty="0" smtClean="0">
                <a:solidFill>
                  <a:schemeClr val="tx1"/>
                </a:solidFill>
              </a:rPr>
              <a:t>вимог Закону України «Про засади державної регуляторної політики у сфері господарської діяльності».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490331" y="2388556"/>
            <a:ext cx="7551119" cy="140622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Провели моніторинг </a:t>
            </a:r>
            <a:r>
              <a:rPr lang="uk-UA" dirty="0" smtClean="0">
                <a:solidFill>
                  <a:schemeClr val="tx1"/>
                </a:solidFill>
              </a:rPr>
              <a:t>чинних регуляторних актів на офіційних сайтах ОМС та </a:t>
            </a:r>
            <a:r>
              <a:rPr lang="uk-UA" b="1" dirty="0" smtClean="0">
                <a:solidFill>
                  <a:srgbClr val="C82B00"/>
                </a:solidFill>
              </a:rPr>
              <a:t>підготували </a:t>
            </a:r>
            <a:r>
              <a:rPr lang="uk-UA" b="1" dirty="0">
                <a:solidFill>
                  <a:srgbClr val="C82B00"/>
                </a:solidFill>
              </a:rPr>
              <a:t>понад 100 листів </a:t>
            </a:r>
            <a:r>
              <a:rPr lang="uk-UA" b="1" dirty="0">
                <a:solidFill>
                  <a:schemeClr val="tx1"/>
                </a:solidFill>
              </a:rPr>
              <a:t>до </a:t>
            </a:r>
            <a:r>
              <a:rPr lang="uk-UA" b="1" dirty="0" smtClean="0">
                <a:solidFill>
                  <a:schemeClr val="tx1"/>
                </a:solidFill>
              </a:rPr>
              <a:t>місцевих органів влади з </a:t>
            </a:r>
            <a:r>
              <a:rPr lang="uk-UA" b="1" dirty="0">
                <a:solidFill>
                  <a:schemeClr val="tx1"/>
                </a:solidFill>
              </a:rPr>
              <a:t>пропозиціями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внесення </a:t>
            </a:r>
            <a:r>
              <a:rPr lang="uk-UA" dirty="0">
                <a:solidFill>
                  <a:schemeClr val="tx1"/>
                </a:solidFill>
              </a:rPr>
              <a:t>змін або визнання такими, що втратили чинність, </a:t>
            </a:r>
            <a:r>
              <a:rPr lang="uk-UA" dirty="0" smtClean="0">
                <a:solidFill>
                  <a:schemeClr val="tx1"/>
                </a:solidFill>
              </a:rPr>
              <a:t>регуляторних </a:t>
            </a:r>
            <a:r>
              <a:rPr lang="uk-UA" dirty="0">
                <a:solidFill>
                  <a:schemeClr val="tx1"/>
                </a:solidFill>
              </a:rPr>
              <a:t>актів, які </a:t>
            </a:r>
            <a:r>
              <a:rPr lang="uk-UA" b="1" dirty="0">
                <a:solidFill>
                  <a:schemeClr val="tx1"/>
                </a:solidFill>
              </a:rPr>
              <a:t>суперечать принципам державної регуляторної політики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або </a:t>
            </a:r>
            <a:r>
              <a:rPr lang="uk-UA" b="1" dirty="0">
                <a:solidFill>
                  <a:schemeClr val="tx1"/>
                </a:solidFill>
              </a:rPr>
              <a:t>прийняті з порушенням </a:t>
            </a:r>
            <a:r>
              <a:rPr lang="uk-UA" b="1" dirty="0" smtClean="0">
                <a:solidFill>
                  <a:schemeClr val="tx1"/>
                </a:solidFill>
              </a:rPr>
              <a:t>вимог </a:t>
            </a:r>
            <a:r>
              <a:rPr lang="uk-UA" dirty="0" smtClean="0">
                <a:solidFill>
                  <a:schemeClr val="tx1"/>
                </a:solidFill>
              </a:rPr>
              <a:t>регуляторного законодавства.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5" y="3969980"/>
            <a:ext cx="1132826" cy="1132826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827719" y="4105261"/>
            <a:ext cx="7133549" cy="885276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  <a:ea typeface="Calibri" panose="020F0502020204030204" pitchFamily="34" charset="0"/>
              </a:rPr>
              <a:t>Здійснили </a:t>
            </a:r>
            <a:r>
              <a:rPr lang="uk-UA" b="1" dirty="0">
                <a:solidFill>
                  <a:srgbClr val="C82B00"/>
                </a:solidFill>
                <a:ea typeface="Calibri" panose="020F0502020204030204" pitchFamily="34" charset="0"/>
              </a:rPr>
              <a:t>експертизу </a:t>
            </a:r>
            <a:r>
              <a:rPr lang="uk-UA" dirty="0">
                <a:solidFill>
                  <a:schemeClr val="tx1"/>
                </a:solidFill>
                <a:ea typeface="Calibri" panose="020F0502020204030204" pitchFamily="34" charset="0"/>
              </a:rPr>
              <a:t>регуляторних актів </a:t>
            </a:r>
            <a:r>
              <a:rPr lang="uk-UA" dirty="0" smtClean="0">
                <a:solidFill>
                  <a:schemeClr val="tx1"/>
                </a:solidFill>
                <a:ea typeface="Calibri" panose="020F0502020204030204" pitchFamily="34" charset="0"/>
              </a:rPr>
              <a:t>ЦОВВ, за результатами якої </a:t>
            </a:r>
            <a:r>
              <a:rPr lang="uk-UA" b="1" dirty="0" smtClean="0">
                <a:solidFill>
                  <a:srgbClr val="C82B00"/>
                </a:solidFill>
                <a:ea typeface="Calibri" panose="020F0502020204030204" pitchFamily="34" charset="0"/>
              </a:rPr>
              <a:t>прийняли </a:t>
            </a:r>
            <a:r>
              <a:rPr lang="uk-UA" b="1" dirty="0">
                <a:solidFill>
                  <a:srgbClr val="C82B00"/>
                </a:solidFill>
                <a:ea typeface="Calibri" panose="020F0502020204030204" pitchFamily="34" charset="0"/>
              </a:rPr>
              <a:t>3 рішення </a:t>
            </a:r>
            <a:r>
              <a:rPr lang="uk-UA" b="1" dirty="0">
                <a:solidFill>
                  <a:schemeClr val="tx1"/>
                </a:solidFill>
                <a:ea typeface="Calibri" panose="020F0502020204030204" pitchFamily="34" charset="0"/>
              </a:rPr>
              <a:t>про усунення порушень </a:t>
            </a:r>
            <a:r>
              <a:rPr lang="uk-UA" dirty="0">
                <a:solidFill>
                  <a:schemeClr val="tx1"/>
                </a:solidFill>
                <a:ea typeface="Calibri" panose="020F0502020204030204" pitchFamily="34" charset="0"/>
              </a:rPr>
              <a:t>принципів державної регуляторної </a:t>
            </a:r>
            <a:r>
              <a:rPr lang="uk-UA" dirty="0" smtClean="0">
                <a:solidFill>
                  <a:schemeClr val="tx1"/>
                </a:solidFill>
                <a:ea typeface="Calibri" panose="020F0502020204030204" pitchFamily="34" charset="0"/>
              </a:rPr>
              <a:t>політики.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32390" y="5231870"/>
            <a:ext cx="7368238" cy="1106841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  <a:ea typeface="Calibri" panose="020F0502020204030204" pitchFamily="34" charset="0"/>
              </a:rPr>
              <a:t>Ініціювали повернення</a:t>
            </a:r>
            <a:r>
              <a:rPr lang="uk-UA" dirty="0" smtClean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ea typeface="Calibri" panose="020F0502020204030204" pitchFamily="34" charset="0"/>
              </a:rPr>
              <a:t>ДРС повноважень </a:t>
            </a:r>
          </a:p>
          <a:p>
            <a:r>
              <a:rPr lang="uk-UA" dirty="0" smtClean="0">
                <a:solidFill>
                  <a:schemeClr val="tx1"/>
                </a:solidFill>
                <a:ea typeface="Calibri" panose="020F0502020204030204" pitchFamily="34" charset="0"/>
              </a:rPr>
              <a:t>щодо координації дій ЦОВВ з реалізації</a:t>
            </a:r>
          </a:p>
          <a:p>
            <a:r>
              <a:rPr lang="uk-UA" b="1" dirty="0" smtClean="0">
                <a:solidFill>
                  <a:schemeClr val="tx1"/>
                </a:solidFill>
                <a:ea typeface="Calibri" panose="020F0502020204030204" pitchFamily="34" charset="0"/>
              </a:rPr>
              <a:t>Плану заходів дерегуляції, </a:t>
            </a:r>
            <a:r>
              <a:rPr lang="uk-UA" dirty="0" smtClean="0">
                <a:solidFill>
                  <a:schemeClr val="tx1"/>
                </a:solidFill>
                <a:ea typeface="Calibri" panose="020F0502020204030204" pitchFamily="34" charset="0"/>
              </a:rPr>
              <a:t>які </a:t>
            </a:r>
          </a:p>
          <a:p>
            <a:r>
              <a:rPr lang="uk-UA" dirty="0" smtClean="0">
                <a:solidFill>
                  <a:schemeClr val="tx1"/>
                </a:solidFill>
                <a:ea typeface="Calibri" panose="020F0502020204030204" pitchFamily="34" charset="0"/>
              </a:rPr>
              <a:t>з 2020 року здійснює Мінекономіки.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9517092"/>
              </p:ext>
            </p:extLst>
          </p:nvPr>
        </p:nvGraphicFramePr>
        <p:xfrm>
          <a:off x="6000216" y="5231870"/>
          <a:ext cx="3154710" cy="1251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Прямоугольник 6"/>
          <p:cNvSpPr>
            <a:spLocks noChangeArrowheads="1"/>
          </p:cNvSpPr>
          <p:nvPr/>
        </p:nvSpPr>
        <p:spPr bwMode="auto">
          <a:xfrm>
            <a:off x="5583639" y="5803989"/>
            <a:ext cx="35603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uk-UA" sz="1200" b="1" dirty="0" smtClean="0">
                <a:solidFill>
                  <a:schemeClr val="bg2">
                    <a:lumMod val="25000"/>
                  </a:schemeClr>
                </a:solidFill>
              </a:rPr>
              <a:t>Виконання Плану заходів дерегуляції </a:t>
            </a:r>
          </a:p>
          <a:p>
            <a:pPr algn="ctr"/>
            <a:r>
              <a:rPr lang="uk-UA" altLang="uk-UA" sz="1200" b="1" dirty="0" smtClean="0">
                <a:solidFill>
                  <a:schemeClr val="bg2">
                    <a:lumMod val="25000"/>
                  </a:schemeClr>
                </a:solidFill>
              </a:rPr>
              <a:t>за всі роки його реалізації:</a:t>
            </a:r>
            <a:endParaRPr lang="uk-UA" altLang="uk-UA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0" y="5199025"/>
            <a:ext cx="1139686" cy="11396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89" y="1200558"/>
            <a:ext cx="1119776" cy="11197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0" y="2511509"/>
            <a:ext cx="1183352" cy="11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5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0412" cy="68628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203853" y="1213947"/>
            <a:ext cx="6342084" cy="1731359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500" b="1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Перегляд</a:t>
            </a:r>
            <a:r>
              <a:rPr lang="uk-UA" dirty="0" smtClean="0">
                <a:solidFill>
                  <a:schemeClr val="tx1"/>
                </a:solidFill>
              </a:rPr>
              <a:t> регуляторних актів, прийнятих у 2015-2021 роках:</a:t>
            </a:r>
          </a:p>
          <a:p>
            <a:endParaRPr lang="uk-UA" sz="500" dirty="0" smtClean="0">
              <a:solidFill>
                <a:schemeClr val="tx1"/>
              </a:solidFill>
            </a:endParaRPr>
          </a:p>
          <a:p>
            <a:pPr marL="627063"/>
            <a:r>
              <a:rPr lang="uk-UA" sz="1500" b="1" dirty="0" smtClean="0">
                <a:solidFill>
                  <a:srgbClr val="C82B00"/>
                </a:solidFill>
              </a:rPr>
              <a:t>Сформували та опрацювали </a:t>
            </a:r>
            <a:r>
              <a:rPr lang="uk-UA" sz="1500" b="1" dirty="0" smtClean="0">
                <a:solidFill>
                  <a:schemeClr val="tx1"/>
                </a:solidFill>
              </a:rPr>
              <a:t>переліки регуляторних актів </a:t>
            </a:r>
          </a:p>
          <a:p>
            <a:pPr marL="627063"/>
            <a:r>
              <a:rPr lang="uk-UA" sz="1500" b="1" dirty="0" smtClean="0">
                <a:solidFill>
                  <a:schemeClr val="tx1"/>
                </a:solidFill>
              </a:rPr>
              <a:t>30 ЦОВВ: </a:t>
            </a:r>
          </a:p>
          <a:p>
            <a:pPr marL="627063"/>
            <a:r>
              <a:rPr lang="uk-UA" sz="1500" b="1" dirty="0" smtClean="0">
                <a:solidFill>
                  <a:srgbClr val="C82B00"/>
                </a:solidFill>
              </a:rPr>
              <a:t>визначили</a:t>
            </a:r>
            <a:r>
              <a:rPr lang="uk-UA" sz="1500" b="1" dirty="0" smtClean="0">
                <a:solidFill>
                  <a:schemeClr val="tx1"/>
                </a:solidFill>
              </a:rPr>
              <a:t> </a:t>
            </a:r>
            <a:r>
              <a:rPr lang="uk-UA" sz="1500" b="1" dirty="0">
                <a:solidFill>
                  <a:schemeClr val="tx1"/>
                </a:solidFill>
              </a:rPr>
              <a:t>акти, що не є регуляторними, </a:t>
            </a:r>
            <a:r>
              <a:rPr lang="uk-UA" sz="1500" b="1" dirty="0" smtClean="0">
                <a:solidFill>
                  <a:srgbClr val="C82B00"/>
                </a:solidFill>
              </a:rPr>
              <a:t>перевірили</a:t>
            </a:r>
            <a:r>
              <a:rPr lang="uk-UA" sz="1500" b="1" dirty="0" smtClean="0">
                <a:solidFill>
                  <a:schemeClr val="tx1"/>
                </a:solidFill>
              </a:rPr>
              <a:t> </a:t>
            </a:r>
            <a:r>
              <a:rPr lang="uk-UA" sz="1500" b="1" dirty="0">
                <a:solidFill>
                  <a:schemeClr val="tx1"/>
                </a:solidFill>
              </a:rPr>
              <a:t>з реєстрами проектів регуляторних актів </a:t>
            </a:r>
            <a:r>
              <a:rPr lang="uk-UA" sz="1500" b="1" dirty="0" smtClean="0">
                <a:solidFill>
                  <a:schemeClr val="tx1"/>
                </a:solidFill>
              </a:rPr>
              <a:t>ДРС, </a:t>
            </a:r>
            <a:r>
              <a:rPr lang="uk-UA" sz="1500" b="1" dirty="0" smtClean="0">
                <a:solidFill>
                  <a:srgbClr val="C82B00"/>
                </a:solidFill>
              </a:rPr>
              <a:t>склали </a:t>
            </a:r>
            <a:r>
              <a:rPr lang="uk-UA" sz="1500" b="1" dirty="0">
                <a:solidFill>
                  <a:schemeClr val="tx1"/>
                </a:solidFill>
              </a:rPr>
              <a:t>основу для подальшої роботи</a:t>
            </a:r>
            <a:r>
              <a:rPr lang="uk-UA" sz="1500" dirty="0">
                <a:solidFill>
                  <a:schemeClr val="tx1"/>
                </a:solidFill>
              </a:rPr>
              <a:t> </a:t>
            </a:r>
            <a:r>
              <a:rPr lang="uk-UA" sz="1500" dirty="0" smtClean="0">
                <a:solidFill>
                  <a:schemeClr val="tx1"/>
                </a:solidFill>
              </a:rPr>
              <a:t>щодо </a:t>
            </a:r>
            <a:r>
              <a:rPr lang="uk-UA" sz="1500" dirty="0">
                <a:solidFill>
                  <a:schemeClr val="tx1"/>
                </a:solidFill>
              </a:rPr>
              <a:t>практичного дерегулювання (прийнятті без погодження ДРС або прийняті в редакції, що </a:t>
            </a:r>
            <a:r>
              <a:rPr lang="uk-UA" sz="1500" dirty="0" smtClean="0">
                <a:solidFill>
                  <a:schemeClr val="tx1"/>
                </a:solidFill>
              </a:rPr>
              <a:t>відрізнялася </a:t>
            </a:r>
            <a:r>
              <a:rPr lang="uk-UA" sz="1500" dirty="0">
                <a:solidFill>
                  <a:schemeClr val="tx1"/>
                </a:solidFill>
              </a:rPr>
              <a:t>від погодженої ДРС</a:t>
            </a:r>
            <a:r>
              <a:rPr lang="uk-UA" sz="1500" dirty="0" smtClean="0">
                <a:solidFill>
                  <a:schemeClr val="tx1"/>
                </a:solidFill>
              </a:rPr>
              <a:t>).</a:t>
            </a:r>
          </a:p>
          <a:p>
            <a:endParaRPr lang="uk-UA" sz="1400" dirty="0" smtClean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80355" y="3179826"/>
            <a:ext cx="7660205" cy="3039819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  <a:ea typeface="Calibri" panose="020F0502020204030204" pitchFamily="34" charset="0"/>
              </a:rPr>
              <a:t>Провели експертизу </a:t>
            </a:r>
            <a:r>
              <a:rPr lang="uk-UA" dirty="0" smtClean="0">
                <a:solidFill>
                  <a:schemeClr val="tx1"/>
                </a:solidFill>
                <a:ea typeface="Calibri" panose="020F0502020204030204" pitchFamily="34" charset="0"/>
              </a:rPr>
              <a:t>регуляторних актів ЦОВВ, за результатами якої </a:t>
            </a:r>
            <a:r>
              <a:rPr lang="uk-UA" b="1" dirty="0" smtClean="0">
                <a:solidFill>
                  <a:schemeClr val="tx1"/>
                </a:solidFill>
                <a:ea typeface="Calibri" panose="020F0502020204030204" pitchFamily="34" charset="0"/>
              </a:rPr>
              <a:t>прийняли 3 рішення </a:t>
            </a:r>
            <a:r>
              <a:rPr lang="uk-UA" dirty="0" smtClean="0">
                <a:solidFill>
                  <a:schemeClr val="tx1"/>
                </a:solidFill>
                <a:ea typeface="Calibri" panose="020F0502020204030204" pitchFamily="34" charset="0"/>
              </a:rPr>
              <a:t>про усунення порушень принципів державної регуляторної політики,</a:t>
            </a:r>
            <a:r>
              <a:rPr lang="uk-UA" dirty="0" smtClean="0">
                <a:solidFill>
                  <a:schemeClr val="tx1"/>
                </a:solidFill>
              </a:rPr>
              <a:t> які </a:t>
            </a:r>
            <a:r>
              <a:rPr lang="uk-UA" b="1" dirty="0" smtClean="0">
                <a:solidFill>
                  <a:srgbClr val="C82B00"/>
                </a:solidFill>
              </a:rPr>
              <a:t>направили пропозиції</a:t>
            </a:r>
            <a:r>
              <a:rPr lang="uk-UA" dirty="0" smtClean="0">
                <a:solidFill>
                  <a:schemeClr val="tx1"/>
                </a:solidFill>
              </a:rPr>
              <a:t> до МОЗ та Мінфіну: </a:t>
            </a:r>
          </a:p>
          <a:p>
            <a:endParaRPr lang="uk-UA" sz="500" dirty="0" smtClean="0">
              <a:solidFill>
                <a:schemeClr val="tx1"/>
              </a:solidFill>
            </a:endParaRPr>
          </a:p>
          <a:p>
            <a:pPr marL="539750" indent="-285750">
              <a:buClr>
                <a:srgbClr val="C82B00"/>
              </a:buClr>
              <a:buFont typeface="Wingdings" panose="05000000000000000000" pitchFamily="2" charset="2"/>
              <a:buChar char="ü"/>
              <a:tabLst>
                <a:tab pos="539750" algn="l"/>
              </a:tabLst>
            </a:pPr>
            <a:r>
              <a:rPr lang="uk-UA" sz="1500" dirty="0" smtClean="0">
                <a:solidFill>
                  <a:schemeClr val="tx1"/>
                </a:solidFill>
              </a:rPr>
              <a:t> </a:t>
            </a:r>
            <a:r>
              <a:rPr lang="uk-UA" sz="1500" b="1" dirty="0" smtClean="0">
                <a:solidFill>
                  <a:schemeClr val="tx1"/>
                </a:solidFill>
              </a:rPr>
              <a:t>МОЗ</a:t>
            </a:r>
            <a:r>
              <a:rPr lang="uk-UA" sz="1500" dirty="0" smtClean="0">
                <a:solidFill>
                  <a:schemeClr val="tx1"/>
                </a:solidFill>
              </a:rPr>
              <a:t> – </a:t>
            </a:r>
            <a:r>
              <a:rPr lang="uk-UA" sz="1500" b="1" dirty="0" smtClean="0">
                <a:solidFill>
                  <a:schemeClr val="tx1"/>
                </a:solidFill>
              </a:rPr>
              <a:t>скасувати вимогу щодо обов’язкової акредитації</a:t>
            </a:r>
            <a:r>
              <a:rPr lang="uk-UA" sz="1500" dirty="0" smtClean="0">
                <a:solidFill>
                  <a:schemeClr val="tx1"/>
                </a:solidFill>
              </a:rPr>
              <a:t> для закладів охорони здоров’я, які видають листки непрацездатності.</a:t>
            </a:r>
          </a:p>
          <a:p>
            <a:pPr marL="539750" indent="-285750">
              <a:buClr>
                <a:srgbClr val="C82B00"/>
              </a:buClr>
              <a:buFont typeface="Wingdings" panose="05000000000000000000" pitchFamily="2" charset="2"/>
              <a:buChar char="ü"/>
              <a:tabLst>
                <a:tab pos="539750" algn="l"/>
              </a:tabLst>
            </a:pPr>
            <a:r>
              <a:rPr lang="uk-UA" sz="1500" b="1" dirty="0" smtClean="0">
                <a:solidFill>
                  <a:schemeClr val="tx1"/>
                </a:solidFill>
              </a:rPr>
              <a:t>Мінфіну</a:t>
            </a:r>
            <a:r>
              <a:rPr lang="uk-UA" sz="1500" dirty="0" smtClean="0">
                <a:solidFill>
                  <a:schemeClr val="tx1"/>
                </a:solidFill>
              </a:rPr>
              <a:t> –</a:t>
            </a:r>
            <a:r>
              <a:rPr lang="uk-UA" sz="1500" b="1" dirty="0" smtClean="0">
                <a:solidFill>
                  <a:schemeClr val="tx1"/>
                </a:solidFill>
              </a:rPr>
              <a:t> скасувати не визначені законодавством вимоги щодо надання суб’єктами господарювання копії дозволу</a:t>
            </a:r>
            <a:r>
              <a:rPr lang="uk-UA" sz="1500" dirty="0" smtClean="0">
                <a:solidFill>
                  <a:schemeClr val="tx1"/>
                </a:solidFill>
              </a:rPr>
              <a:t> на початок роботи новостворених підприємств, введення в експлуатацію нових і реконструйованих виробничих, житлових об’єктів та об’єктів іншого призначення під час подання ними до Держмитслужби заяви про відкриття митного складу, та </a:t>
            </a:r>
            <a:r>
              <a:rPr lang="uk-UA" sz="1500" b="1" dirty="0" smtClean="0">
                <a:solidFill>
                  <a:schemeClr val="tx1"/>
                </a:solidFill>
              </a:rPr>
              <a:t>Порядок надання складським об’єктам статусу «митний склад» та позбавлення такого статусу</a:t>
            </a:r>
            <a:r>
              <a:rPr lang="uk-UA" sz="1500" dirty="0" smtClean="0">
                <a:solidFill>
                  <a:schemeClr val="tx1"/>
                </a:solidFill>
              </a:rPr>
              <a:t>, затверджений наказом Міністерства фінансів України від 16.07.2012 № 835.</a:t>
            </a: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2530" y="533151"/>
            <a:ext cx="502573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Дерегуляція господарської діяльності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3" y="1622515"/>
            <a:ext cx="1119776" cy="11197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93" y="4337644"/>
            <a:ext cx="1132826" cy="11328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365090" y="1401510"/>
            <a:ext cx="1796002" cy="1632246"/>
          </a:xfrm>
          <a:prstGeom prst="rect">
            <a:avLst/>
          </a:prstGeom>
          <a:gradFill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6200000" scaled="1"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92904193"/>
              </p:ext>
            </p:extLst>
          </p:nvPr>
        </p:nvGraphicFramePr>
        <p:xfrm>
          <a:off x="7581820" y="1882409"/>
          <a:ext cx="1358740" cy="1137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316879" y="1460326"/>
            <a:ext cx="18886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/>
              <a:t>30 ЦОВВ = 7138 актів</a:t>
            </a:r>
            <a:r>
              <a:rPr lang="uk-UA" sz="1400" dirty="0"/>
              <a:t>, </a:t>
            </a:r>
            <a:r>
              <a:rPr lang="uk-UA" sz="1400" dirty="0" smtClean="0"/>
              <a:t>із </a:t>
            </a:r>
            <a:r>
              <a:rPr lang="uk-UA" sz="1400" dirty="0"/>
              <a:t>них </a:t>
            </a:r>
            <a:endParaRPr lang="uk-UA" sz="1400" dirty="0" smtClean="0"/>
          </a:p>
          <a:p>
            <a:pPr algn="ctr"/>
            <a:r>
              <a:rPr lang="uk-UA" sz="1400" b="1" dirty="0" smtClean="0">
                <a:solidFill>
                  <a:srgbClr val="C82B00"/>
                </a:solidFill>
              </a:rPr>
              <a:t>1339 </a:t>
            </a:r>
            <a:r>
              <a:rPr lang="uk-UA" sz="1400" b="1" dirty="0">
                <a:solidFill>
                  <a:srgbClr val="C82B00"/>
                </a:solidFill>
              </a:rPr>
              <a:t>– </a:t>
            </a:r>
            <a:r>
              <a:rPr lang="uk-UA" sz="1400" b="1" dirty="0" smtClean="0">
                <a:solidFill>
                  <a:srgbClr val="C82B00"/>
                </a:solidFill>
              </a:rPr>
              <a:t>регуляторні</a:t>
            </a:r>
            <a:endParaRPr lang="ru-RU" sz="1400" b="1" dirty="0">
              <a:solidFill>
                <a:srgbClr val="C82B0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 rot="-2040000">
            <a:off x="7715605" y="2112271"/>
            <a:ext cx="213530" cy="316539"/>
          </a:xfrm>
          <a:prstGeom prst="downArrow">
            <a:avLst>
              <a:gd name="adj1" fmla="val 24913"/>
              <a:gd name="adj2" fmla="val 50000"/>
            </a:avLst>
          </a:prstGeom>
          <a:solidFill>
            <a:srgbClr val="C82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90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0412" cy="68628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662530" y="623029"/>
            <a:ext cx="502573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Дерегуляція господарської діяльності</a:t>
            </a:r>
            <a:endParaRPr lang="ru-RU" sz="2300" b="1" dirty="0">
              <a:solidFill>
                <a:srgbClr val="C82B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8606" y="1455160"/>
            <a:ext cx="8048491" cy="4218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b="1" dirty="0" smtClean="0">
                <a:solidFill>
                  <a:srgbClr val="C82B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Виявили</a:t>
            </a:r>
            <a:r>
              <a:rPr lang="uk-UA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ea typeface="Calibri" panose="020F0502020204030204" pitchFamily="34" charset="0"/>
                <a:cs typeface="Times New Roman" panose="02020603050405020304" pitchFamily="18" charset="0"/>
              </a:rPr>
              <a:t>обставини, за яких </a:t>
            </a:r>
            <a:r>
              <a:rPr lang="uk-UA" b="1" dirty="0">
                <a:ea typeface="Calibri" panose="020F0502020204030204" pitchFamily="34" charset="0"/>
                <a:cs typeface="Times New Roman" panose="02020603050405020304" pitchFamily="18" charset="0"/>
              </a:rPr>
              <a:t>регуляторні акти не могли бути прийнятими </a:t>
            </a:r>
            <a:r>
              <a:rPr lang="uk-UA" dirty="0">
                <a:ea typeface="Calibri" panose="020F0502020204030204" pitchFamily="34" charset="0"/>
                <a:cs typeface="Times New Roman" panose="02020603050405020304" pitchFamily="18" charset="0"/>
              </a:rPr>
              <a:t>або схваленими уповноваженими на це органами виконавчої влади, зокрема:</a:t>
            </a:r>
            <a:endParaRPr lang="ru-RU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sz="16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just">
              <a:lnSpc>
                <a:spcPct val="107000"/>
              </a:lnSpc>
              <a:spcAft>
                <a:spcPts val="0"/>
              </a:spcAft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постанова Кабінету Міністрів України</a:t>
            </a:r>
            <a:r>
              <a:rPr lang="uk-UA" sz="1600" dirty="0">
                <a:ea typeface="Calibri" panose="020F0502020204030204" pitchFamily="34" charset="0"/>
                <a:cs typeface="Times New Roman" panose="02020603050405020304" pitchFamily="18" charset="0"/>
              </a:rPr>
              <a:t> від 13.01.2021 № 17 «Про внесення змін до постанови Кабінету Міністрів України від 30 жовтня 2008 р. № 957», редакція якої за своїм змістовним наповненням </a:t>
            </a:r>
            <a:r>
              <a:rPr lang="uk-UA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не відповідає редакції проєкту, який </a:t>
            </a:r>
            <a:r>
              <a:rPr lang="uk-UA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раніше </a:t>
            </a:r>
            <a:r>
              <a:rPr lang="uk-UA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погоджувався з ДРС</a:t>
            </a:r>
            <a:r>
              <a:rPr lang="uk-UA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14375" lvl="0" indent="-342900" algn="just">
              <a:lnSpc>
                <a:spcPct val="107000"/>
              </a:lnSpc>
              <a:spcAft>
                <a:spcPts val="0"/>
              </a:spcAft>
              <a:buClr>
                <a:srgbClr val="C82B00"/>
              </a:buClr>
              <a:buFont typeface="Wingdings" panose="05000000000000000000" pitchFamily="2" charset="2"/>
              <a:buChar char="ü"/>
            </a:pPr>
            <a:endParaRPr lang="ru-RU" sz="5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just">
              <a:lnSpc>
                <a:spcPct val="107000"/>
              </a:lnSpc>
              <a:spcAft>
                <a:spcPts val="0"/>
              </a:spcAft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наказ Міністерства соціальної політики України</a:t>
            </a:r>
            <a:r>
              <a:rPr lang="uk-UA" sz="1600" dirty="0">
                <a:ea typeface="Calibri" panose="020F0502020204030204" pitchFamily="34" charset="0"/>
                <a:cs typeface="Times New Roman" panose="02020603050405020304" pitchFamily="18" charset="0"/>
              </a:rPr>
              <a:t> від 07.08.2019 № 1209 «Про внесення змін до Порядку розроблення державного стандарту соціальної послуги», </a:t>
            </a:r>
            <a:r>
              <a:rPr lang="uk-UA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проєкт якого не погоджувався з ДРС</a:t>
            </a:r>
            <a:r>
              <a:rPr lang="uk-UA" sz="1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(наразі Міністерством юстиції України скасовано державну реєстрацію </a:t>
            </a:r>
            <a:r>
              <a:rPr lang="uk-UA" sz="16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цього </a:t>
            </a:r>
            <a:r>
              <a:rPr lang="uk-UA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наказу</a:t>
            </a:r>
            <a:r>
              <a:rPr lang="uk-UA" sz="16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14375" lvl="0" indent="-342900" algn="just">
              <a:lnSpc>
                <a:spcPct val="107000"/>
              </a:lnSpc>
              <a:spcAft>
                <a:spcPts val="0"/>
              </a:spcAft>
              <a:buClr>
                <a:srgbClr val="C82B00"/>
              </a:buClr>
              <a:buFont typeface="Wingdings" panose="05000000000000000000" pitchFamily="2" charset="2"/>
              <a:buChar char="ü"/>
            </a:pPr>
            <a:endParaRPr lang="ru-RU" sz="5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4375" lvl="0" indent="-342900" algn="just">
              <a:lnSpc>
                <a:spcPct val="107000"/>
              </a:lnSpc>
              <a:spcAft>
                <a:spcPts val="800"/>
              </a:spcAft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11 розпоряджень капітанів морських портів України</a:t>
            </a:r>
            <a:r>
              <a:rPr lang="uk-UA" sz="1600" dirty="0">
                <a:ea typeface="Calibri" panose="020F0502020204030204" pitchFamily="34" charset="0"/>
                <a:cs typeface="Times New Roman" panose="02020603050405020304" pitchFamily="18" charset="0"/>
              </a:rPr>
              <a:t>, положення яких зобов’язували суб’єктів господарювання </a:t>
            </a:r>
            <a:r>
              <a:rPr lang="uk-UA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дотримуватися вимог Галузевої методики </a:t>
            </a:r>
            <a:r>
              <a:rPr lang="uk-UA" sz="1600" dirty="0">
                <a:ea typeface="Calibri" panose="020F0502020204030204" pitchFamily="34" charset="0"/>
                <a:cs typeface="Times New Roman" panose="02020603050405020304" pitchFamily="18" charset="0"/>
              </a:rPr>
              <a:t>визначення буксирного забезпечення суден під час проходження каналами, яка </a:t>
            </a:r>
            <a:r>
              <a:rPr lang="uk-UA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uk-UA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затверджена жодним нормативно-правовим актом</a:t>
            </a:r>
            <a:r>
              <a:rPr lang="uk-UA" sz="16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35" y="2394994"/>
            <a:ext cx="1123038" cy="112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8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8708" y="545903"/>
            <a:ext cx="612339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Посилили взаємодію зі ЗМІ та громадськістю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740690" y="2762231"/>
            <a:ext cx="7171301" cy="931079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Розпочали процес </a:t>
            </a:r>
            <a:r>
              <a:rPr lang="uk-UA" b="1" dirty="0">
                <a:solidFill>
                  <a:srgbClr val="C82B00"/>
                </a:solidFill>
              </a:rPr>
              <a:t>формування нової Громадської ради </a:t>
            </a:r>
            <a:r>
              <a:rPr lang="uk-UA" b="1" dirty="0">
                <a:solidFill>
                  <a:schemeClr val="tx1"/>
                </a:solidFill>
              </a:rPr>
              <a:t>при </a:t>
            </a:r>
            <a:r>
              <a:rPr lang="uk-UA" b="1" dirty="0" smtClean="0">
                <a:solidFill>
                  <a:schemeClr val="tx1"/>
                </a:solidFill>
              </a:rPr>
              <a:t>ДРС.</a:t>
            </a:r>
            <a:endParaRPr lang="uk-UA" sz="500" dirty="0" smtClean="0">
              <a:solidFill>
                <a:schemeClr val="tx1"/>
              </a:solidFill>
            </a:endParaRPr>
          </a:p>
          <a:p>
            <a:pPr marL="360363"/>
            <a:r>
              <a:rPr lang="uk-UA" dirty="0" smtClean="0">
                <a:solidFill>
                  <a:schemeClr val="tx1"/>
                </a:solidFill>
              </a:rPr>
              <a:t>Плануємо </a:t>
            </a:r>
            <a:r>
              <a:rPr lang="uk-UA" b="1" dirty="0">
                <a:solidFill>
                  <a:srgbClr val="C82B00"/>
                </a:solidFill>
              </a:rPr>
              <a:t>збільшити регіональне представництво </a:t>
            </a:r>
            <a:r>
              <a:rPr lang="uk-UA" b="1" dirty="0" smtClean="0">
                <a:solidFill>
                  <a:schemeClr val="tx1"/>
                </a:solidFill>
              </a:rPr>
              <a:t>місцевого бізнесу </a:t>
            </a:r>
            <a:r>
              <a:rPr lang="uk-UA" b="1" dirty="0">
                <a:solidFill>
                  <a:schemeClr val="tx1"/>
                </a:solidFill>
              </a:rPr>
              <a:t>на центральному </a:t>
            </a:r>
            <a:r>
              <a:rPr lang="uk-UA" b="1" dirty="0" smtClean="0">
                <a:solidFill>
                  <a:schemeClr val="tx1"/>
                </a:solidFill>
              </a:rPr>
              <a:t>рівні.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13218" y="1226420"/>
            <a:ext cx="5469309" cy="1200586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Створили </a:t>
            </a:r>
            <a:r>
              <a:rPr lang="uk-UA" b="1" dirty="0">
                <a:solidFill>
                  <a:srgbClr val="C82B00"/>
                </a:solidFill>
              </a:rPr>
              <a:t>мережу </a:t>
            </a:r>
            <a:r>
              <a:rPr lang="uk-UA" b="1" dirty="0" smtClean="0">
                <a:solidFill>
                  <a:srgbClr val="C82B00"/>
                </a:solidFill>
              </a:rPr>
              <a:t>консультаційних рад </a:t>
            </a:r>
          </a:p>
          <a:p>
            <a:r>
              <a:rPr lang="uk-UA" b="1" dirty="0" smtClean="0">
                <a:solidFill>
                  <a:schemeClr val="tx1"/>
                </a:solidFill>
              </a:rPr>
              <a:t>при </a:t>
            </a:r>
            <a:r>
              <a:rPr lang="uk-UA" b="1" dirty="0">
                <a:solidFill>
                  <a:schemeClr val="tx1"/>
                </a:solidFill>
              </a:rPr>
              <a:t>територіальних органах </a:t>
            </a:r>
            <a:r>
              <a:rPr lang="uk-UA" b="1" dirty="0" smtClean="0">
                <a:solidFill>
                  <a:schemeClr val="tx1"/>
                </a:solidFill>
              </a:rPr>
              <a:t>ДРС, </a:t>
            </a:r>
            <a:r>
              <a:rPr lang="uk-UA" dirty="0" smtClean="0">
                <a:solidFill>
                  <a:schemeClr val="tx1"/>
                </a:solidFill>
              </a:rPr>
              <a:t>до яких увійшли представники місцевого бізнесу та підприємницької громадськості.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98" y="2719492"/>
            <a:ext cx="1108983" cy="11089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25" y="1133838"/>
            <a:ext cx="2263967" cy="154003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719" y="1391086"/>
            <a:ext cx="821046" cy="82104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707588" y="5264029"/>
            <a:ext cx="6564741" cy="1200232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Запровадили новий підхід </a:t>
            </a:r>
            <a:r>
              <a:rPr lang="uk-UA" dirty="0" smtClean="0">
                <a:solidFill>
                  <a:schemeClr val="tx1"/>
                </a:solidFill>
              </a:rPr>
              <a:t>до публікації повідомлень 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на </a:t>
            </a:r>
            <a:r>
              <a:rPr lang="uk-UA" b="1" dirty="0" smtClean="0">
                <a:solidFill>
                  <a:schemeClr val="tx1"/>
                </a:solidFill>
              </a:rPr>
              <a:t>офіційному веб-сайті ДРС </a:t>
            </a:r>
            <a:r>
              <a:rPr lang="uk-UA" dirty="0" smtClean="0">
                <a:solidFill>
                  <a:schemeClr val="tx1"/>
                </a:solidFill>
              </a:rPr>
              <a:t>– більше цікавої та корисної інформації у зручному та зрозумілому форматі для ЗМІ, підприємців, громадськості та органів влади.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99" y="5362935"/>
            <a:ext cx="1108983" cy="110898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091942" y="3995290"/>
            <a:ext cx="6468795" cy="98908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Налагодили співпрацю </a:t>
            </a:r>
            <a:r>
              <a:rPr lang="uk-UA" b="1" dirty="0" smtClean="0">
                <a:solidFill>
                  <a:schemeClr val="tx1"/>
                </a:solidFill>
              </a:rPr>
              <a:t>з Національною платформою МСБ </a:t>
            </a:r>
            <a:r>
              <a:rPr lang="uk-UA" dirty="0" smtClean="0">
                <a:solidFill>
                  <a:schemeClr val="tx1"/>
                </a:solidFill>
              </a:rPr>
              <a:t>– мережею об’єднань малого і середнього бізнесу з різних галузей економіки та регіонів України (94 бізнес-об</a:t>
            </a:r>
            <a:r>
              <a:rPr lang="en-US" dirty="0" smtClean="0">
                <a:solidFill>
                  <a:schemeClr val="tx1"/>
                </a:solidFill>
              </a:rPr>
              <a:t>’</a:t>
            </a:r>
            <a:r>
              <a:rPr lang="uk-UA" dirty="0" smtClean="0">
                <a:solidFill>
                  <a:schemeClr val="tx1"/>
                </a:solidFill>
              </a:rPr>
              <a:t>єднання).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25" y="4019461"/>
            <a:ext cx="1108983" cy="110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4596" y="622886"/>
            <a:ext cx="662886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Посилили заходи державного нагляду (контролю)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63" y="3288637"/>
            <a:ext cx="996029" cy="9960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6" y="1955980"/>
            <a:ext cx="1516562" cy="151656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258108233"/>
              </p:ext>
            </p:extLst>
          </p:nvPr>
        </p:nvGraphicFramePr>
        <p:xfrm>
          <a:off x="1432573" y="1208898"/>
          <a:ext cx="8271419" cy="5250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Стрелка вверх 13"/>
          <p:cNvSpPr/>
          <p:nvPr/>
        </p:nvSpPr>
        <p:spPr>
          <a:xfrm>
            <a:off x="7317150" y="1762990"/>
            <a:ext cx="818606" cy="2628653"/>
          </a:xfrm>
          <a:prstGeom prst="upArrow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882499" y="5263364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проведено - 10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1280" y="1471232"/>
            <a:ext cx="1483098" cy="9694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заплановано</a:t>
            </a:r>
          </a:p>
          <a:p>
            <a:pPr algn="ctr"/>
            <a:endParaRPr lang="uk-UA" sz="300" b="1" dirty="0" smtClean="0">
              <a:ln w="635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93</a:t>
            </a:r>
            <a:r>
              <a:rPr lang="uk-UA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uk-UA" b="1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ru-RU" b="1" dirty="0">
              <a:ln w="635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983836" y="1243925"/>
            <a:ext cx="4770608" cy="3575903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rgbClr val="C82B00"/>
                </a:solidFill>
              </a:rPr>
              <a:t>З</a:t>
            </a:r>
            <a:r>
              <a:rPr lang="uk-UA" b="1" dirty="0" smtClean="0">
                <a:solidFill>
                  <a:srgbClr val="C82B00"/>
                </a:solidFill>
              </a:rPr>
              <a:t>більшили кількість перевірок органів </a:t>
            </a:r>
            <a:r>
              <a:rPr lang="uk-UA" b="1" dirty="0" smtClean="0">
                <a:solidFill>
                  <a:schemeClr val="tx1"/>
                </a:solidFill>
              </a:rPr>
              <a:t>державного нагляду (контролю), дозвільних органів та органів ліцензування.</a:t>
            </a:r>
          </a:p>
          <a:p>
            <a:endParaRPr lang="uk-UA" sz="1000" b="1" dirty="0" smtClean="0">
              <a:solidFill>
                <a:schemeClr val="tx1"/>
              </a:solidFill>
            </a:endParaRPr>
          </a:p>
          <a:p>
            <a:r>
              <a:rPr lang="uk-UA" b="1" dirty="0">
                <a:solidFill>
                  <a:srgbClr val="C82B00"/>
                </a:solidFill>
              </a:rPr>
              <a:t>П</a:t>
            </a:r>
            <a:r>
              <a:rPr lang="uk-UA" b="1" dirty="0" smtClean="0">
                <a:solidFill>
                  <a:srgbClr val="C82B00"/>
                </a:solidFill>
              </a:rPr>
              <a:t>ідвищили ефективність </a:t>
            </a:r>
            <a:r>
              <a:rPr lang="uk-UA" b="1" dirty="0" smtClean="0">
                <a:solidFill>
                  <a:schemeClr val="tx1"/>
                </a:solidFill>
              </a:rPr>
              <a:t>таких перевірок.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</a:p>
          <a:p>
            <a:endParaRPr lang="uk-UA" sz="1400" dirty="0" smtClean="0">
              <a:solidFill>
                <a:schemeClr val="tx1"/>
              </a:solidFill>
            </a:endParaRPr>
          </a:p>
          <a:p>
            <a:pPr marL="357188"/>
            <a:r>
              <a:rPr lang="uk-UA" sz="1600" dirty="0" smtClean="0">
                <a:solidFill>
                  <a:schemeClr val="tx1"/>
                </a:solidFill>
              </a:rPr>
              <a:t>ДРС </a:t>
            </a:r>
            <a:r>
              <a:rPr lang="uk-UA" sz="1600" dirty="0">
                <a:solidFill>
                  <a:schemeClr val="tx1"/>
                </a:solidFill>
              </a:rPr>
              <a:t>має на меті </a:t>
            </a:r>
            <a:r>
              <a:rPr lang="uk-UA" sz="1600" b="1" dirty="0">
                <a:solidFill>
                  <a:srgbClr val="C82B00"/>
                </a:solidFill>
              </a:rPr>
              <a:t>не допустити </a:t>
            </a:r>
            <a:r>
              <a:rPr lang="uk-UA" sz="1600" b="1" dirty="0">
                <a:solidFill>
                  <a:schemeClr val="tx1"/>
                </a:solidFill>
              </a:rPr>
              <a:t>порушень під час проведення </a:t>
            </a:r>
            <a:r>
              <a:rPr lang="uk-UA" sz="1600" b="1" dirty="0" smtClean="0">
                <a:solidFill>
                  <a:schemeClr val="tx1"/>
                </a:solidFill>
              </a:rPr>
              <a:t>контролюючими органами заходів нагляду (контролю)</a:t>
            </a:r>
            <a:r>
              <a:rPr lang="uk-UA" sz="1600" dirty="0" smtClean="0">
                <a:solidFill>
                  <a:schemeClr val="tx1"/>
                </a:solidFill>
              </a:rPr>
              <a:t>, аби </a:t>
            </a:r>
            <a:r>
              <a:rPr lang="uk-UA" sz="1600" dirty="0">
                <a:solidFill>
                  <a:schemeClr val="tx1"/>
                </a:solidFill>
              </a:rPr>
              <a:t>підприємці відчували правову захищеність з боку </a:t>
            </a:r>
            <a:r>
              <a:rPr lang="uk-UA" sz="1600" dirty="0" smtClean="0">
                <a:solidFill>
                  <a:schemeClr val="tx1"/>
                </a:solidFill>
              </a:rPr>
              <a:t>держави.</a:t>
            </a:r>
          </a:p>
          <a:p>
            <a:pPr marL="357188"/>
            <a:endParaRPr lang="uk-UA" sz="1400" dirty="0" smtClean="0">
              <a:solidFill>
                <a:schemeClr val="tx1"/>
              </a:solidFill>
            </a:endParaRPr>
          </a:p>
          <a:p>
            <a:pPr algn="ctr"/>
            <a:r>
              <a:rPr lang="uk-UA" b="1" dirty="0" smtClean="0">
                <a:solidFill>
                  <a:srgbClr val="C82B00"/>
                </a:solidFill>
              </a:rPr>
              <a:t>Провели 12 перевірок </a:t>
            </a:r>
          </a:p>
          <a:p>
            <a:pPr algn="ctr"/>
            <a:r>
              <a:rPr lang="uk-UA" b="1" dirty="0" smtClean="0">
                <a:solidFill>
                  <a:srgbClr val="C82B00"/>
                </a:solidFill>
              </a:rPr>
              <a:t>Розпочали </a:t>
            </a:r>
            <a:r>
              <a:rPr lang="uk-UA" b="1" dirty="0">
                <a:solidFill>
                  <a:srgbClr val="C82B00"/>
                </a:solidFill>
              </a:rPr>
              <a:t>проведення </a:t>
            </a:r>
            <a:r>
              <a:rPr lang="uk-UA" b="1" dirty="0" smtClean="0">
                <a:solidFill>
                  <a:srgbClr val="C82B00"/>
                </a:solidFill>
              </a:rPr>
              <a:t>23 перевірок</a:t>
            </a:r>
            <a:endParaRPr lang="ru-RU" dirty="0">
              <a:solidFill>
                <a:srgbClr val="C82B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65508" y="5207828"/>
            <a:ext cx="1572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проведено - 2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914917" y="4635162"/>
            <a:ext cx="1623073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р</a:t>
            </a:r>
            <a:r>
              <a:rPr lang="uk-UA" b="1" dirty="0" smtClean="0">
                <a:solidFill>
                  <a:schemeClr val="bg1"/>
                </a:solidFill>
              </a:rPr>
              <a:t>озпочато - 23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37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6536" y="518151"/>
            <a:ext cx="405944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Державний нагляд (контроль)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668938" y="1482578"/>
            <a:ext cx="7109302" cy="472876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b="1" dirty="0" smtClean="0">
              <a:solidFill>
                <a:srgbClr val="C82B00"/>
              </a:solidFill>
            </a:endParaRPr>
          </a:p>
          <a:p>
            <a:endParaRPr lang="uk-UA" b="1" dirty="0">
              <a:solidFill>
                <a:srgbClr val="C82B00"/>
              </a:solidFill>
            </a:endParaRPr>
          </a:p>
          <a:p>
            <a:endParaRPr lang="uk-UA" b="1" dirty="0" smtClean="0">
              <a:solidFill>
                <a:srgbClr val="C82B00"/>
              </a:solidFill>
            </a:endParaRPr>
          </a:p>
          <a:p>
            <a:pPr marL="273050"/>
            <a:r>
              <a:rPr lang="uk-UA" altLang="uk-UA" sz="1600" b="1" dirty="0" smtClean="0">
                <a:solidFill>
                  <a:schemeClr val="tx1"/>
                </a:solidFill>
              </a:rPr>
              <a:t>ІАС ДНК – уніфікована </a:t>
            </a:r>
            <a:r>
              <a:rPr lang="uk-UA" altLang="uk-UA" sz="1600" b="1" dirty="0">
                <a:solidFill>
                  <a:schemeClr val="tx1"/>
                </a:solidFill>
              </a:rPr>
              <a:t>база даних про </a:t>
            </a:r>
            <a:r>
              <a:rPr lang="uk-UA" altLang="uk-UA" sz="1600" b="1" dirty="0" smtClean="0">
                <a:solidFill>
                  <a:schemeClr val="tx1"/>
                </a:solidFill>
              </a:rPr>
              <a:t>плани </a:t>
            </a:r>
            <a:r>
              <a:rPr lang="uk-UA" altLang="uk-UA" sz="1600" b="1" dirty="0">
                <a:solidFill>
                  <a:schemeClr val="tx1"/>
                </a:solidFill>
              </a:rPr>
              <a:t>проведення заходів </a:t>
            </a:r>
            <a:endParaRPr lang="uk-UA" altLang="uk-UA" sz="1600" b="1" dirty="0" smtClean="0">
              <a:solidFill>
                <a:schemeClr val="tx1"/>
              </a:solidFill>
            </a:endParaRPr>
          </a:p>
          <a:p>
            <a:pPr marL="273050"/>
            <a:r>
              <a:rPr lang="uk-UA" altLang="uk-UA" sz="1600" b="1" dirty="0" smtClean="0">
                <a:solidFill>
                  <a:schemeClr val="tx1"/>
                </a:solidFill>
              </a:rPr>
              <a:t>державного </a:t>
            </a:r>
            <a:r>
              <a:rPr lang="uk-UA" altLang="uk-UA" sz="1600" b="1" dirty="0">
                <a:solidFill>
                  <a:schemeClr val="tx1"/>
                </a:solidFill>
              </a:rPr>
              <a:t>нагляду (контролю) та результатів таких заходів</a:t>
            </a:r>
            <a:endParaRPr lang="ru-RU" altLang="uk-UA" sz="1600" b="1" dirty="0">
              <a:solidFill>
                <a:schemeClr val="tx1"/>
              </a:solidFill>
            </a:endParaRPr>
          </a:p>
          <a:p>
            <a:endParaRPr lang="uk-UA" b="1" dirty="0" smtClean="0">
              <a:solidFill>
                <a:srgbClr val="C82B00"/>
              </a:solidFill>
            </a:endParaRPr>
          </a:p>
          <a:p>
            <a:r>
              <a:rPr lang="uk-UA" b="1" dirty="0" smtClean="0">
                <a:solidFill>
                  <a:srgbClr val="C82B00"/>
                </a:solidFill>
              </a:rPr>
              <a:t>Підготували та уклали </a:t>
            </a:r>
            <a:r>
              <a:rPr lang="uk-UA" b="1" dirty="0">
                <a:solidFill>
                  <a:srgbClr val="C82B00"/>
                </a:solidFill>
              </a:rPr>
              <a:t>Договір</a:t>
            </a:r>
            <a:r>
              <a:rPr lang="uk-UA" dirty="0">
                <a:solidFill>
                  <a:srgbClr val="C82B00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з </a:t>
            </a:r>
            <a:r>
              <a:rPr lang="uk-UA" dirty="0">
                <a:solidFill>
                  <a:schemeClr val="tx1"/>
                </a:solidFill>
              </a:rPr>
              <a:t>Фондом «Євразія», </a:t>
            </a:r>
            <a:r>
              <a:rPr lang="uk-UA" dirty="0" smtClean="0">
                <a:solidFill>
                  <a:schemeClr val="tx1"/>
                </a:solidFill>
              </a:rPr>
              <a:t>що акредитований </a:t>
            </a:r>
            <a:r>
              <a:rPr lang="uk-UA" dirty="0">
                <a:solidFill>
                  <a:schemeClr val="tx1"/>
                </a:solidFill>
              </a:rPr>
              <a:t>в Україні як </a:t>
            </a:r>
            <a:r>
              <a:rPr lang="uk-UA" dirty="0" smtClean="0">
                <a:solidFill>
                  <a:schemeClr val="tx1"/>
                </a:solidFill>
              </a:rPr>
              <a:t>виконавець </a:t>
            </a:r>
            <a:r>
              <a:rPr lang="uk-UA" dirty="0">
                <a:solidFill>
                  <a:schemeClr val="tx1"/>
                </a:solidFill>
              </a:rPr>
              <a:t>проекту міжнародної технічної допомоги «Прозорість та підзвітність у державному управлінні та </a:t>
            </a:r>
            <a:r>
              <a:rPr lang="uk-UA" dirty="0" smtClean="0">
                <a:solidFill>
                  <a:schemeClr val="tx1"/>
                </a:solidFill>
              </a:rPr>
              <a:t>послугах» </a:t>
            </a:r>
            <a:r>
              <a:rPr lang="uk-UA" dirty="0">
                <a:solidFill>
                  <a:schemeClr val="tx1"/>
                </a:solidFill>
              </a:rPr>
              <a:t>(ТАРАS</a:t>
            </a:r>
            <a:r>
              <a:rPr lang="uk-UA" dirty="0" smtClean="0">
                <a:solidFill>
                  <a:schemeClr val="tx1"/>
                </a:solidFill>
              </a:rPr>
              <a:t>), </a:t>
            </a:r>
            <a:r>
              <a:rPr lang="uk-UA" dirty="0">
                <a:solidFill>
                  <a:schemeClr val="tx1"/>
                </a:solidFill>
              </a:rPr>
              <a:t>та Громадською організацією «Офіс ефективного регулювання «BRDO</a:t>
            </a:r>
            <a:r>
              <a:rPr lang="uk-UA" dirty="0" smtClean="0">
                <a:solidFill>
                  <a:schemeClr val="tx1"/>
                </a:solidFill>
              </a:rPr>
              <a:t>» </a:t>
            </a:r>
            <a:r>
              <a:rPr lang="uk-UA" b="1" dirty="0" smtClean="0">
                <a:solidFill>
                  <a:schemeClr val="tx1"/>
                </a:solidFill>
              </a:rPr>
              <a:t>про </a:t>
            </a:r>
            <a:r>
              <a:rPr lang="uk-UA" b="1" dirty="0">
                <a:solidFill>
                  <a:schemeClr val="tx1"/>
                </a:solidFill>
              </a:rPr>
              <a:t>передання програмного продукту </a:t>
            </a:r>
            <a:r>
              <a:rPr lang="uk-UA" b="1" dirty="0">
                <a:solidFill>
                  <a:srgbClr val="C82B00"/>
                </a:solidFill>
              </a:rPr>
              <a:t>Інтегрована автоматизована система державного нагляду (контролю) </a:t>
            </a:r>
            <a:r>
              <a:rPr lang="uk-UA" dirty="0" smtClean="0">
                <a:solidFill>
                  <a:schemeClr val="tx1"/>
                </a:solidFill>
              </a:rPr>
              <a:t>та </a:t>
            </a:r>
            <a:r>
              <a:rPr lang="uk-UA" dirty="0">
                <a:solidFill>
                  <a:schemeClr val="tx1"/>
                </a:solidFill>
              </a:rPr>
              <a:t>передання (відчуження) майнових прав інтелектуальної </a:t>
            </a:r>
            <a:r>
              <a:rPr lang="uk-UA" dirty="0" smtClean="0">
                <a:solidFill>
                  <a:schemeClr val="tx1"/>
                </a:solidFill>
              </a:rPr>
              <a:t>власності (від 23.03.2021 № 59).</a:t>
            </a:r>
          </a:p>
          <a:p>
            <a:endParaRPr lang="uk-UA" b="1" dirty="0" smtClean="0">
              <a:solidFill>
                <a:srgbClr val="C82B00"/>
              </a:solidFill>
            </a:endParaRPr>
          </a:p>
          <a:p>
            <a:r>
              <a:rPr lang="uk-UA" b="1" dirty="0" smtClean="0">
                <a:solidFill>
                  <a:srgbClr val="C82B00"/>
                </a:solidFill>
              </a:rPr>
              <a:t>Затвердили </a:t>
            </a:r>
            <a:r>
              <a:rPr lang="uk-UA" b="1" dirty="0">
                <a:solidFill>
                  <a:schemeClr val="tx1"/>
                </a:solidFill>
              </a:rPr>
              <a:t>Програму та методику випробувань програмного продукту </a:t>
            </a:r>
            <a:r>
              <a:rPr lang="uk-UA" b="1" dirty="0" smtClean="0">
                <a:solidFill>
                  <a:schemeClr val="tx1"/>
                </a:solidFill>
              </a:rPr>
              <a:t>ІАС ДНК.</a:t>
            </a:r>
            <a:endParaRPr lang="uk-UA" b="1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38" y="3158083"/>
            <a:ext cx="1242862" cy="1242862"/>
          </a:xfrm>
          <a:prstGeom prst="rect">
            <a:avLst/>
          </a:prstGeom>
        </p:spPr>
      </p:pic>
      <p:pic>
        <p:nvPicPr>
          <p:cNvPr id="14" name="Рисунок 46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187" y="2325365"/>
            <a:ext cx="808164" cy="808164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3840" y="1114490"/>
            <a:ext cx="6490160" cy="907941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8900000" scaled="1"/>
            <a:tileRect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uk-UA" sz="1600" b="1" dirty="0" smtClean="0">
                <a:ea typeface="Times New Roman" panose="02020603050405020304" pitchFamily="18" charset="0"/>
              </a:rPr>
              <a:t>План пріоритетних дій Уряду на 2021 рік </a:t>
            </a:r>
          </a:p>
          <a:p>
            <a:endParaRPr lang="uk-UA" sz="500" b="1" dirty="0" smtClean="0">
              <a:ea typeface="Times New Roman" panose="02020603050405020304" pitchFamily="18" charset="0"/>
            </a:endParaRPr>
          </a:p>
          <a:p>
            <a:pPr marL="896938"/>
            <a:r>
              <a:rPr lang="uk-UA" sz="1600" dirty="0" smtClean="0">
                <a:ea typeface="Times New Roman" panose="02020603050405020304" pitchFamily="18" charset="0"/>
              </a:rPr>
              <a:t>Крок 114. Забезпечення функціонування</a:t>
            </a:r>
            <a:r>
              <a:rPr lang="uk-UA" sz="1600" b="1" dirty="0" smtClean="0">
                <a:solidFill>
                  <a:srgbClr val="C82B00"/>
                </a:solidFill>
                <a:ea typeface="Times New Roman" panose="02020603050405020304" pitchFamily="18" charset="0"/>
              </a:rPr>
              <a:t> інтегрованої автоматизованої системи державного нагляду (контролю)</a:t>
            </a:r>
            <a:endParaRPr lang="ru-RU" sz="1600" b="1" dirty="0">
              <a:solidFill>
                <a:srgbClr val="C82B00"/>
              </a:solidFill>
            </a:endParaRPr>
          </a:p>
        </p:txBody>
      </p:sp>
      <p:pic>
        <p:nvPicPr>
          <p:cNvPr id="13" name="Рисунок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957" y="1482578"/>
            <a:ext cx="561158" cy="409973"/>
          </a:xfrm>
          <a:prstGeom prst="rect">
            <a:avLst/>
          </a:prstGeom>
          <a:solidFill>
            <a:srgbClr val="00206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3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97151" y="540857"/>
            <a:ext cx="470891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Вдосконалюємо дозвільну систему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745784" y="1331418"/>
            <a:ext cx="7109302" cy="104290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Оптимізація та спрощення </a:t>
            </a:r>
            <a:r>
              <a:rPr lang="uk-UA" dirty="0" smtClean="0">
                <a:solidFill>
                  <a:schemeClr val="tx1"/>
                </a:solidFill>
              </a:rPr>
              <a:t>дозвільних процедур – </a:t>
            </a:r>
            <a:r>
              <a:rPr lang="uk-UA" b="1" dirty="0" smtClean="0">
                <a:solidFill>
                  <a:schemeClr val="tx1"/>
                </a:solidFill>
              </a:rPr>
              <a:t>підготували пропозиції</a:t>
            </a:r>
            <a:r>
              <a:rPr lang="uk-UA" b="1" dirty="0" smtClean="0">
                <a:solidFill>
                  <a:srgbClr val="C82B00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про необхідність </a:t>
            </a:r>
            <a:r>
              <a:rPr lang="uk-UA" b="1" dirty="0" smtClean="0">
                <a:solidFill>
                  <a:srgbClr val="C82B00"/>
                </a:solidFill>
              </a:rPr>
              <a:t>скасування 18 </a:t>
            </a:r>
            <a:r>
              <a:rPr lang="uk-UA" b="1" dirty="0">
                <a:solidFill>
                  <a:srgbClr val="C82B00"/>
                </a:solidFill>
              </a:rPr>
              <a:t>неефективних </a:t>
            </a:r>
            <a:r>
              <a:rPr lang="uk-UA" b="1" dirty="0" smtClean="0">
                <a:solidFill>
                  <a:srgbClr val="C82B00"/>
                </a:solidFill>
              </a:rPr>
              <a:t>дозволів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та </a:t>
            </a:r>
            <a:r>
              <a:rPr lang="uk-UA" b="1" dirty="0" smtClean="0">
                <a:solidFill>
                  <a:schemeClr val="tx1"/>
                </a:solidFill>
              </a:rPr>
              <a:t>переведення на </a:t>
            </a:r>
            <a:r>
              <a:rPr lang="uk-UA" b="1" dirty="0" smtClean="0">
                <a:solidFill>
                  <a:srgbClr val="C82B00"/>
                </a:solidFill>
              </a:rPr>
              <a:t>декларативний принцип 6 дозволів.</a:t>
            </a:r>
            <a:endParaRPr lang="ru-RU" dirty="0">
              <a:solidFill>
                <a:srgbClr val="C82B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45784" y="2718612"/>
            <a:ext cx="7109302" cy="154858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rgbClr val="C82B00"/>
                </a:solidFill>
              </a:rPr>
              <a:t>П</a:t>
            </a:r>
            <a:r>
              <a:rPr lang="uk-UA" b="1" dirty="0" smtClean="0">
                <a:solidFill>
                  <a:srgbClr val="C82B00"/>
                </a:solidFill>
              </a:rPr>
              <a:t>ідготували пропозиції </a:t>
            </a:r>
            <a:r>
              <a:rPr lang="uk-UA" b="1" dirty="0" smtClean="0">
                <a:solidFill>
                  <a:schemeClr val="tx1"/>
                </a:solidFill>
              </a:rPr>
              <a:t>до </a:t>
            </a:r>
            <a:r>
              <a:rPr lang="uk-UA" b="1" dirty="0">
                <a:solidFill>
                  <a:schemeClr val="tx1"/>
                </a:solidFill>
              </a:rPr>
              <a:t>проекту Закону України</a:t>
            </a:r>
            <a:r>
              <a:rPr lang="uk-UA" dirty="0">
                <a:solidFill>
                  <a:schemeClr val="tx1"/>
                </a:solidFill>
              </a:rPr>
              <a:t> «Про внесення змін до законодавчих актів України щодо дозвільної системи у сфері господарської діяльності та спрощення доступу на ринки» 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(</a:t>
            </a:r>
            <a:r>
              <a:rPr lang="uk-UA" dirty="0">
                <a:solidFill>
                  <a:schemeClr val="tx1"/>
                </a:solidFill>
              </a:rPr>
              <a:t>реєстр. № 4219 від 15.10.2020</a:t>
            </a:r>
            <a:r>
              <a:rPr lang="uk-UA" dirty="0" smtClean="0">
                <a:solidFill>
                  <a:schemeClr val="tx1"/>
                </a:solidFill>
              </a:rPr>
              <a:t>) </a:t>
            </a:r>
            <a:r>
              <a:rPr lang="uk-UA" b="1" dirty="0" smtClean="0">
                <a:solidFill>
                  <a:srgbClr val="C82B00"/>
                </a:solidFill>
              </a:rPr>
              <a:t>з </a:t>
            </a:r>
            <a:r>
              <a:rPr lang="uk-UA" b="1" dirty="0">
                <a:solidFill>
                  <a:srgbClr val="C82B00"/>
                </a:solidFill>
              </a:rPr>
              <a:t>метою </a:t>
            </a:r>
            <a:r>
              <a:rPr lang="uk-UA" b="1" dirty="0" smtClean="0">
                <a:solidFill>
                  <a:srgbClr val="C82B00"/>
                </a:solidFill>
              </a:rPr>
              <a:t>спрощення </a:t>
            </a:r>
            <a:r>
              <a:rPr lang="uk-UA" b="1" dirty="0">
                <a:solidFill>
                  <a:srgbClr val="C82B00"/>
                </a:solidFill>
              </a:rPr>
              <a:t>умов</a:t>
            </a:r>
            <a:r>
              <a:rPr lang="uk-UA" b="1" dirty="0">
                <a:solidFill>
                  <a:schemeClr val="tx1"/>
                </a:solidFill>
              </a:rPr>
              <a:t> ведення господарської діяльності для </a:t>
            </a:r>
            <a:r>
              <a:rPr lang="uk-UA" b="1" dirty="0" smtClean="0">
                <a:solidFill>
                  <a:schemeClr val="tx1"/>
                </a:solidFill>
              </a:rPr>
              <a:t>бізнесу.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45784" y="4511103"/>
            <a:ext cx="7109302" cy="1679632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Взяли активну участь в опрацюванні законопроекту </a:t>
            </a:r>
            <a:r>
              <a:rPr lang="uk-UA" b="1" dirty="0" smtClean="0">
                <a:solidFill>
                  <a:schemeClr val="tx1"/>
                </a:solidFill>
              </a:rPr>
              <a:t>Мінсоцполітики</a:t>
            </a:r>
            <a:r>
              <a:rPr lang="uk-UA" b="1" dirty="0" smtClean="0">
                <a:solidFill>
                  <a:srgbClr val="C82B00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про внесення змін до деяких законів України стосовно </a:t>
            </a:r>
            <a:r>
              <a:rPr lang="uk-UA" b="1" dirty="0" smtClean="0">
                <a:solidFill>
                  <a:schemeClr val="tx1"/>
                </a:solidFill>
              </a:rPr>
              <a:t>стимулювання </a:t>
            </a:r>
            <a:r>
              <a:rPr lang="uk-UA" b="1" dirty="0">
                <a:solidFill>
                  <a:schemeClr val="tx1"/>
                </a:solidFill>
              </a:rPr>
              <a:t>розвитку ринку соціальних послуг, запровадження дієвого механізму державного контролю</a:t>
            </a:r>
            <a:r>
              <a:rPr lang="uk-UA" dirty="0">
                <a:solidFill>
                  <a:schemeClr val="tx1"/>
                </a:solidFill>
              </a:rPr>
              <a:t> за дотриманням державних стандартів соціальних </a:t>
            </a:r>
            <a:r>
              <a:rPr lang="uk-UA" dirty="0" smtClean="0">
                <a:solidFill>
                  <a:schemeClr val="tx1"/>
                </a:solidFill>
              </a:rPr>
              <a:t>послуг.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5" y="4699819"/>
            <a:ext cx="1121325" cy="11213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55" y="3004022"/>
            <a:ext cx="1170515" cy="117051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52" y="1409136"/>
            <a:ext cx="1125582" cy="112558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43" y="1897626"/>
            <a:ext cx="377070" cy="38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0412" cy="68628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97151" y="540857"/>
            <a:ext cx="470891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Вдосконалюємо дозвільну систему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301261" y="1169027"/>
            <a:ext cx="7670841" cy="51642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Направили </a:t>
            </a:r>
            <a:r>
              <a:rPr lang="uk-UA" b="1" dirty="0">
                <a:solidFill>
                  <a:srgbClr val="C82B00"/>
                </a:solidFill>
              </a:rPr>
              <a:t>пропозиції </a:t>
            </a:r>
            <a:r>
              <a:rPr lang="uk-UA" b="1" dirty="0" smtClean="0">
                <a:solidFill>
                  <a:srgbClr val="C82B00"/>
                </a:solidFill>
              </a:rPr>
              <a:t>щодо </a:t>
            </a:r>
            <a:r>
              <a:rPr lang="uk-UA" b="1" dirty="0">
                <a:solidFill>
                  <a:srgbClr val="C82B00"/>
                </a:solidFill>
              </a:rPr>
              <a:t>скасування дозвільних </a:t>
            </a:r>
            <a:r>
              <a:rPr lang="uk-UA" b="1" dirty="0" smtClean="0">
                <a:solidFill>
                  <a:srgbClr val="C82B00"/>
                </a:solidFill>
              </a:rPr>
              <a:t>документів</a:t>
            </a:r>
            <a:r>
              <a:rPr lang="uk-UA" dirty="0" smtClean="0">
                <a:solidFill>
                  <a:srgbClr val="C82B00"/>
                </a:solidFill>
              </a:rPr>
              <a:t>:</a:t>
            </a:r>
            <a:endParaRPr lang="ru-RU" dirty="0">
              <a:solidFill>
                <a:srgbClr val="C82B00"/>
              </a:solidFill>
            </a:endParaRPr>
          </a:p>
          <a:p>
            <a:r>
              <a:rPr lang="uk-UA" sz="500" dirty="0">
                <a:solidFill>
                  <a:schemeClr val="tx1"/>
                </a:solidFill>
              </a:rPr>
              <a:t> </a:t>
            </a:r>
            <a:endParaRPr lang="ru-RU" sz="500" dirty="0">
              <a:solidFill>
                <a:schemeClr val="tx1"/>
              </a:solidFill>
            </a:endParaRP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400" b="1" dirty="0" smtClean="0">
                <a:solidFill>
                  <a:schemeClr val="tx1"/>
                </a:solidFill>
              </a:rPr>
              <a:t>Мінінфраструктури </a:t>
            </a:r>
            <a:r>
              <a:rPr lang="uk-UA" sz="1400" dirty="0" smtClean="0">
                <a:solidFill>
                  <a:schemeClr val="tx1"/>
                </a:solidFill>
              </a:rPr>
              <a:t>– дозвіл </a:t>
            </a:r>
            <a:r>
              <a:rPr lang="uk-UA" sz="1400" dirty="0">
                <a:solidFill>
                  <a:schemeClr val="tx1"/>
                </a:solidFill>
              </a:rPr>
              <a:t>на розміщення, будівництво споруд, об'єктів дорожнього сервісу, автозаправних станцій, прокладання інженерних мереж та виконання інших робіт у межах смуги відведення автомобільних доріг</a:t>
            </a:r>
            <a:r>
              <a:rPr lang="uk-UA" sz="1400" dirty="0" smtClean="0">
                <a:solidFill>
                  <a:schemeClr val="tx1"/>
                </a:solidFill>
              </a:rPr>
              <a:t>;</a:t>
            </a: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endParaRPr lang="ru-RU" sz="500" dirty="0">
              <a:solidFill>
                <a:schemeClr val="tx1"/>
              </a:solidFill>
            </a:endParaRP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400" b="1" dirty="0" smtClean="0">
                <a:solidFill>
                  <a:schemeClr val="tx1"/>
                </a:solidFill>
              </a:rPr>
              <a:t>МОЗ </a:t>
            </a:r>
            <a:r>
              <a:rPr lang="uk-UA" sz="1400" dirty="0" smtClean="0">
                <a:solidFill>
                  <a:schemeClr val="tx1"/>
                </a:solidFill>
              </a:rPr>
              <a:t>– спеціальний дозвіл </a:t>
            </a:r>
            <a:r>
              <a:rPr lang="uk-UA" sz="1400" dirty="0">
                <a:solidFill>
                  <a:schemeClr val="tx1"/>
                </a:solidFill>
              </a:rPr>
              <a:t>на зайняття народною медициною (цілительством</a:t>
            </a:r>
            <a:r>
              <a:rPr lang="uk-UA" sz="1400" dirty="0" smtClean="0">
                <a:solidFill>
                  <a:schemeClr val="tx1"/>
                </a:solidFill>
              </a:rPr>
              <a:t>);</a:t>
            </a: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endParaRPr lang="ru-RU" sz="500" dirty="0">
              <a:solidFill>
                <a:schemeClr val="tx1"/>
              </a:solidFill>
            </a:endParaRP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400" b="1" dirty="0" smtClean="0">
                <a:solidFill>
                  <a:schemeClr val="tx1"/>
                </a:solidFill>
              </a:rPr>
              <a:t>Мінрегіон </a:t>
            </a:r>
            <a:r>
              <a:rPr lang="uk-UA" sz="1400" dirty="0" smtClean="0">
                <a:solidFill>
                  <a:schemeClr val="tx1"/>
                </a:solidFill>
              </a:rPr>
              <a:t>– дозвіл </a:t>
            </a:r>
            <a:r>
              <a:rPr lang="uk-UA" sz="1400" dirty="0">
                <a:solidFill>
                  <a:schemeClr val="tx1"/>
                </a:solidFill>
              </a:rPr>
              <a:t>на порушення об’єктів благоустрою та запровадження декларативного </a:t>
            </a:r>
            <a:r>
              <a:rPr lang="uk-UA" sz="1400" dirty="0" smtClean="0">
                <a:solidFill>
                  <a:schemeClr val="tx1"/>
                </a:solidFill>
              </a:rPr>
              <a:t>принципу;</a:t>
            </a:r>
            <a:endParaRPr lang="ru-RU" sz="1400" dirty="0">
              <a:solidFill>
                <a:schemeClr val="tx1"/>
              </a:solidFill>
            </a:endParaRP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400" b="1" dirty="0" smtClean="0">
                <a:solidFill>
                  <a:schemeClr val="tx1"/>
                </a:solidFill>
              </a:rPr>
              <a:t>МОН </a:t>
            </a:r>
            <a:r>
              <a:rPr lang="uk-UA" sz="1400" dirty="0" smtClean="0">
                <a:solidFill>
                  <a:schemeClr val="tx1"/>
                </a:solidFill>
              </a:rPr>
              <a:t>– дозвіл на проведення наукових експериментів над тваринами.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uk-UA" sz="1400" dirty="0">
                <a:solidFill>
                  <a:schemeClr val="tx1"/>
                </a:solidFill>
              </a:rPr>
              <a:t> 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rgbClr val="C82B00"/>
                </a:solidFill>
              </a:rPr>
              <a:t>Направили пропозиції </a:t>
            </a:r>
            <a:r>
              <a:rPr lang="uk-UA" dirty="0" smtClean="0">
                <a:solidFill>
                  <a:schemeClr val="tx1"/>
                </a:solidFill>
              </a:rPr>
              <a:t>про необхідність приведення нормативно-правових актів</a:t>
            </a:r>
            <a:r>
              <a:rPr lang="uk-UA" b="1" dirty="0" smtClean="0">
                <a:solidFill>
                  <a:schemeClr val="tx1"/>
                </a:solidFill>
              </a:rPr>
              <a:t> у відповідність до вимог дозвільного законодавства</a:t>
            </a:r>
            <a:r>
              <a:rPr lang="uk-UA" dirty="0" smtClean="0">
                <a:solidFill>
                  <a:schemeClr val="tx1"/>
                </a:solidFill>
              </a:rPr>
              <a:t>: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sz="500" dirty="0" smtClean="0">
                <a:solidFill>
                  <a:schemeClr val="tx1"/>
                </a:solidFill>
              </a:rPr>
              <a:t> </a:t>
            </a:r>
            <a:endParaRPr lang="ru-RU" sz="500" dirty="0" smtClean="0">
              <a:solidFill>
                <a:schemeClr val="tx1"/>
              </a:solidFill>
            </a:endParaRP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400" b="1" dirty="0" smtClean="0">
                <a:solidFill>
                  <a:schemeClr val="tx1"/>
                </a:solidFill>
              </a:rPr>
              <a:t>Міндовкілля</a:t>
            </a:r>
            <a:r>
              <a:rPr lang="uk-UA" sz="1400" dirty="0" smtClean="0">
                <a:solidFill>
                  <a:schemeClr val="tx1"/>
                </a:solidFill>
              </a:rPr>
              <a:t> – Закону </a:t>
            </a:r>
            <a:r>
              <a:rPr lang="uk-UA" sz="1400" dirty="0">
                <a:solidFill>
                  <a:schemeClr val="tx1"/>
                </a:solidFill>
              </a:rPr>
              <a:t>України «Про охорону атмосферного повітря</a:t>
            </a:r>
            <a:r>
              <a:rPr lang="uk-UA" sz="1400" dirty="0" smtClean="0">
                <a:solidFill>
                  <a:schemeClr val="tx1"/>
                </a:solidFill>
              </a:rPr>
              <a:t>»;</a:t>
            </a: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endParaRPr lang="ru-RU" sz="500" dirty="0">
              <a:solidFill>
                <a:schemeClr val="tx1"/>
              </a:solidFill>
            </a:endParaRP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400" b="1" dirty="0" smtClean="0">
                <a:solidFill>
                  <a:schemeClr val="tx1"/>
                </a:solidFill>
              </a:rPr>
              <a:t>Мінекономіки </a:t>
            </a:r>
            <a:r>
              <a:rPr lang="uk-UA" sz="1400" b="1" dirty="0">
                <a:solidFill>
                  <a:schemeClr val="tx1"/>
                </a:solidFill>
              </a:rPr>
              <a:t>та </a:t>
            </a:r>
            <a:r>
              <a:rPr lang="uk-UA" sz="1400" b="1" dirty="0" smtClean="0">
                <a:solidFill>
                  <a:schemeClr val="tx1"/>
                </a:solidFill>
              </a:rPr>
              <a:t>Держпродспоживслужба</a:t>
            </a:r>
            <a:r>
              <a:rPr lang="uk-UA" sz="1400" dirty="0" smtClean="0">
                <a:solidFill>
                  <a:schemeClr val="tx1"/>
                </a:solidFill>
              </a:rPr>
              <a:t> – Закону </a:t>
            </a:r>
            <a:r>
              <a:rPr lang="uk-UA" sz="1400" dirty="0">
                <a:solidFill>
                  <a:schemeClr val="tx1"/>
                </a:solidFill>
              </a:rPr>
              <a:t>України «Про забезпечення санітарного та епідемічного благополуччя населення</a:t>
            </a:r>
            <a:r>
              <a:rPr lang="uk-UA" sz="1400" dirty="0" smtClean="0">
                <a:solidFill>
                  <a:schemeClr val="tx1"/>
                </a:solidFill>
              </a:rPr>
              <a:t>», </a:t>
            </a:r>
            <a:r>
              <a:rPr lang="uk-UA" sz="1400" dirty="0">
                <a:solidFill>
                  <a:schemeClr val="tx1"/>
                </a:solidFill>
              </a:rPr>
              <a:t>а також перегляду та затвердження постановою Кабінету Міністрів України порядку видачі (відмови у видачі), переоформлення та анулювання висновків державної санітарно-епідеміологічної експертизи</a:t>
            </a:r>
            <a:r>
              <a:rPr lang="uk-UA" sz="1400" dirty="0" smtClean="0">
                <a:solidFill>
                  <a:schemeClr val="tx1"/>
                </a:solidFill>
              </a:rPr>
              <a:t>;</a:t>
            </a:r>
          </a:p>
          <a:p>
            <a:pPr marL="809625" lvl="0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endParaRPr lang="ru-RU" sz="500" dirty="0">
              <a:solidFill>
                <a:schemeClr val="tx1"/>
              </a:solidFill>
            </a:endParaRPr>
          </a:p>
          <a:p>
            <a:pPr marL="809625" indent="-182563">
              <a:buClr>
                <a:srgbClr val="C82B00"/>
              </a:buClr>
              <a:buFont typeface="Wingdings" panose="05000000000000000000" pitchFamily="2" charset="2"/>
              <a:buChar char="ü"/>
            </a:pPr>
            <a:r>
              <a:rPr lang="uk-UA" sz="1400" b="1" dirty="0" smtClean="0">
                <a:solidFill>
                  <a:schemeClr val="tx1"/>
                </a:solidFill>
              </a:rPr>
              <a:t>МКІП </a:t>
            </a:r>
            <a:r>
              <a:rPr lang="uk-UA" sz="1400" dirty="0" smtClean="0">
                <a:solidFill>
                  <a:schemeClr val="tx1"/>
                </a:solidFill>
              </a:rPr>
              <a:t>– законодавства </a:t>
            </a:r>
            <a:r>
              <a:rPr lang="uk-UA" sz="1400" dirty="0">
                <a:solidFill>
                  <a:schemeClr val="tx1"/>
                </a:solidFill>
              </a:rPr>
              <a:t>у сфері охорони культурної та археологічної </a:t>
            </a:r>
            <a:r>
              <a:rPr lang="uk-UA" sz="1400" dirty="0" smtClean="0">
                <a:solidFill>
                  <a:schemeClr val="tx1"/>
                </a:solidFill>
              </a:rPr>
              <a:t>спадщини, зокрема, </a:t>
            </a:r>
            <a:r>
              <a:rPr lang="uk-UA" sz="1400" dirty="0">
                <a:solidFill>
                  <a:schemeClr val="tx1"/>
                </a:solidFill>
              </a:rPr>
              <a:t>шляхом внесення змін до відповідних законодавчих актів та затвердження порядків </a:t>
            </a:r>
            <a:br>
              <a:rPr lang="uk-UA" sz="1400" dirty="0">
                <a:solidFill>
                  <a:schemeClr val="tx1"/>
                </a:solidFill>
              </a:rPr>
            </a:br>
            <a:r>
              <a:rPr lang="uk-UA" sz="1400" dirty="0" smtClean="0">
                <a:solidFill>
                  <a:schemeClr val="tx1"/>
                </a:solidFill>
              </a:rPr>
              <a:t>видачі </a:t>
            </a:r>
            <a:r>
              <a:rPr lang="uk-UA" sz="1400" dirty="0">
                <a:solidFill>
                  <a:schemeClr val="tx1"/>
                </a:solidFill>
              </a:rPr>
              <a:t>8 дозвільних </a:t>
            </a:r>
            <a:r>
              <a:rPr lang="uk-UA" sz="1400" dirty="0" smtClean="0">
                <a:solidFill>
                  <a:schemeClr val="tx1"/>
                </a:solidFill>
              </a:rPr>
              <a:t>документів.</a:t>
            </a:r>
            <a:endParaRPr lang="ru-RU" sz="1400" dirty="0">
              <a:solidFill>
                <a:schemeClr val="tx1"/>
              </a:solidFill>
            </a:endParaRPr>
          </a:p>
          <a:p>
            <a:pPr marL="809625" indent="-182563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06" y="1773655"/>
            <a:ext cx="1125582" cy="11255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97" y="2273204"/>
            <a:ext cx="377070" cy="3836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91" y="4542750"/>
            <a:ext cx="1146612" cy="114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4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97151" y="540857"/>
            <a:ext cx="470891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Вдосконалюємо дозвільну систему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0" y="5043266"/>
            <a:ext cx="1154980" cy="115498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0" y="2241223"/>
            <a:ext cx="1154980" cy="115498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585500" y="1093862"/>
            <a:ext cx="7173938" cy="3508303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uk-UA" b="1" dirty="0">
                <a:solidFill>
                  <a:srgbClr val="C82B00"/>
                </a:solidFill>
              </a:rPr>
              <a:t>Провели експертизу 53 проектів </a:t>
            </a:r>
            <a:r>
              <a:rPr lang="uk-UA" b="1" dirty="0">
                <a:solidFill>
                  <a:schemeClr val="tx1"/>
                </a:solidFill>
              </a:rPr>
              <a:t>нормативно-правових актів, які надійшли на розгляд ДРС</a:t>
            </a:r>
            <a:r>
              <a:rPr lang="uk-UA" dirty="0">
                <a:solidFill>
                  <a:schemeClr val="tx1"/>
                </a:solidFill>
              </a:rPr>
              <a:t>, на відповідність вимогам Закону України «Про дозвільну систему у сфері господарської діяльності», з них проектів: </a:t>
            </a:r>
            <a:br>
              <a:rPr lang="uk-UA" dirty="0">
                <a:solidFill>
                  <a:schemeClr val="tx1"/>
                </a:solidFill>
              </a:rPr>
            </a:br>
            <a:endParaRPr lang="uk-UA" sz="500" dirty="0">
              <a:solidFill>
                <a:schemeClr val="tx1"/>
              </a:solidFill>
            </a:endParaRPr>
          </a:p>
          <a:p>
            <a:pPr marL="533400" defTabSz="631825"/>
            <a:r>
              <a:rPr lang="uk-UA" dirty="0">
                <a:solidFill>
                  <a:schemeClr val="tx1"/>
                </a:solidFill>
              </a:rPr>
              <a:t>законів  –  15; </a:t>
            </a:r>
          </a:p>
          <a:p>
            <a:pPr marL="533400" defTabSz="631825"/>
            <a:r>
              <a:rPr lang="uk-UA" dirty="0">
                <a:solidFill>
                  <a:schemeClr val="tx1"/>
                </a:solidFill>
              </a:rPr>
              <a:t>постанов КМУ – 8; </a:t>
            </a:r>
          </a:p>
          <a:p>
            <a:pPr marL="533400" defTabSz="631825"/>
            <a:r>
              <a:rPr lang="uk-UA" dirty="0">
                <a:solidFill>
                  <a:schemeClr val="tx1"/>
                </a:solidFill>
              </a:rPr>
              <a:t>розпоряджень КМУ – 1; </a:t>
            </a:r>
          </a:p>
          <a:p>
            <a:pPr marL="533400" defTabSz="631825"/>
            <a:r>
              <a:rPr lang="uk-UA" dirty="0">
                <a:solidFill>
                  <a:schemeClr val="tx1"/>
                </a:solidFill>
              </a:rPr>
              <a:t>актів центральних органів виконавчої влади – 9, </a:t>
            </a:r>
          </a:p>
          <a:p>
            <a:pPr marL="533400" defTabSz="631825"/>
            <a:r>
              <a:rPr lang="uk-UA" dirty="0">
                <a:solidFill>
                  <a:schemeClr val="tx1"/>
                </a:solidFill>
              </a:rPr>
              <a:t>рішень органів місцевого самоврядування – </a:t>
            </a:r>
            <a:r>
              <a:rPr lang="uk-UA" dirty="0" smtClean="0">
                <a:solidFill>
                  <a:schemeClr val="tx1"/>
                </a:solidFill>
              </a:rPr>
              <a:t>20.</a:t>
            </a:r>
          </a:p>
          <a:p>
            <a:pPr marL="533400" defTabSz="631825"/>
            <a:endParaRPr lang="uk-UA" dirty="0">
              <a:solidFill>
                <a:schemeClr val="tx1"/>
              </a:solidFill>
            </a:endParaRPr>
          </a:p>
          <a:p>
            <a:pPr marL="533400" defTabSz="631825"/>
            <a:endParaRPr lang="uk-UA" dirty="0" smtClean="0">
              <a:solidFill>
                <a:schemeClr val="tx1"/>
              </a:solidFill>
            </a:endParaRPr>
          </a:p>
          <a:p>
            <a:pPr marL="533400" defTabSz="631825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85499" y="4799185"/>
            <a:ext cx="7173939" cy="149303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indent="-452438"/>
            <a:r>
              <a:rPr lang="uk-UA" b="1" dirty="0" smtClean="0">
                <a:solidFill>
                  <a:srgbClr val="C82B00"/>
                </a:solidFill>
              </a:rPr>
              <a:t>Підготували </a:t>
            </a:r>
            <a:r>
              <a:rPr lang="uk-UA" b="1" dirty="0">
                <a:solidFill>
                  <a:srgbClr val="C82B00"/>
                </a:solidFill>
              </a:rPr>
              <a:t>та направили 35 листів-роз’яснень </a:t>
            </a:r>
            <a:r>
              <a:rPr lang="uk-UA" dirty="0">
                <a:solidFill>
                  <a:schemeClr val="tx1"/>
                </a:solidFill>
              </a:rPr>
              <a:t>суб’єктам господарювання </a:t>
            </a:r>
            <a:r>
              <a:rPr lang="uk-UA" dirty="0" smtClean="0">
                <a:solidFill>
                  <a:schemeClr val="tx1"/>
                </a:solidFill>
              </a:rPr>
              <a:t>та дозвільним </a:t>
            </a:r>
            <a:r>
              <a:rPr lang="uk-UA" dirty="0">
                <a:solidFill>
                  <a:schemeClr val="tx1"/>
                </a:solidFill>
              </a:rPr>
              <a:t>органам щодо </a:t>
            </a:r>
            <a:r>
              <a:rPr lang="uk-UA" b="1" dirty="0">
                <a:solidFill>
                  <a:schemeClr val="tx1"/>
                </a:solidFill>
              </a:rPr>
              <a:t>застосування положень законодавства з питань дозвільної системи сфері господарської діяльності </a:t>
            </a:r>
            <a:r>
              <a:rPr lang="uk-UA" dirty="0">
                <a:solidFill>
                  <a:schemeClr val="tx1"/>
                </a:solidFill>
              </a:rPr>
              <a:t>(в рамках методологічного забезпечення дозвільної системи</a:t>
            </a:r>
            <a:r>
              <a:rPr lang="uk-UA" dirty="0" smtClean="0">
                <a:solidFill>
                  <a:schemeClr val="tx1"/>
                </a:solidFill>
              </a:rPr>
              <a:t>).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644914" y="3700330"/>
            <a:ext cx="3667126" cy="901835"/>
          </a:xfrm>
          <a:prstGeom prst="rightArrow">
            <a:avLst>
              <a:gd name="adj1" fmla="val 68650"/>
              <a:gd name="adj2" fmla="val 71101"/>
            </a:avLst>
          </a:prstGeom>
          <a:solidFill>
            <a:srgbClr val="F4B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д</a:t>
            </a:r>
            <a:r>
              <a:rPr lang="uk-UA" b="1" dirty="0" smtClean="0">
                <a:solidFill>
                  <a:schemeClr val="tx1"/>
                </a:solidFill>
              </a:rPr>
              <a:t>о </a:t>
            </a:r>
            <a:r>
              <a:rPr lang="uk-UA" b="1" dirty="0">
                <a:solidFill>
                  <a:schemeClr val="tx1"/>
                </a:solidFill>
              </a:rPr>
              <a:t>34 проектів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надали зауваження та пропозиції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57222705"/>
              </p:ext>
            </p:extLst>
          </p:nvPr>
        </p:nvGraphicFramePr>
        <p:xfrm>
          <a:off x="6764346" y="2539304"/>
          <a:ext cx="1998298" cy="1825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3521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2873" y="524334"/>
            <a:ext cx="516000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300" b="1" dirty="0" smtClean="0">
                <a:solidFill>
                  <a:srgbClr val="C82B00"/>
                </a:solidFill>
              </a:rPr>
              <a:t>Вдосконалюємо систему ліцензування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536249" y="1068488"/>
            <a:ext cx="7318837" cy="1814701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Провели </a:t>
            </a:r>
            <a:r>
              <a:rPr lang="uk-UA" b="1" dirty="0">
                <a:solidFill>
                  <a:srgbClr val="C82B00"/>
                </a:solidFill>
              </a:rPr>
              <a:t>експертизу </a:t>
            </a:r>
            <a:r>
              <a:rPr lang="uk-UA" b="1" dirty="0" smtClean="0">
                <a:solidFill>
                  <a:srgbClr val="C82B00"/>
                </a:solidFill>
              </a:rPr>
              <a:t>32 </a:t>
            </a:r>
            <a:r>
              <a:rPr lang="uk-UA" b="1" dirty="0">
                <a:solidFill>
                  <a:srgbClr val="C82B00"/>
                </a:solidFill>
              </a:rPr>
              <a:t>проектів </a:t>
            </a:r>
            <a:r>
              <a:rPr lang="uk-UA" b="1" dirty="0">
                <a:solidFill>
                  <a:schemeClr val="tx1"/>
                </a:solidFill>
              </a:rPr>
              <a:t>нормативно-правових актів з питань ліцензування</a:t>
            </a:r>
            <a:r>
              <a:rPr lang="uk-UA" dirty="0">
                <a:solidFill>
                  <a:schemeClr val="tx1"/>
                </a:solidFill>
              </a:rPr>
              <a:t>, у тому </a:t>
            </a:r>
            <a:r>
              <a:rPr lang="uk-UA" dirty="0" smtClean="0">
                <a:solidFill>
                  <a:schemeClr val="tx1"/>
                </a:solidFill>
              </a:rPr>
              <a:t>числі </a:t>
            </a:r>
            <a:r>
              <a:rPr lang="uk-UA" dirty="0">
                <a:solidFill>
                  <a:schemeClr val="tx1"/>
                </a:solidFill>
              </a:rPr>
              <a:t>проекти постанов Уряду </a:t>
            </a:r>
            <a:r>
              <a:rPr lang="uk-UA" dirty="0" smtClean="0">
                <a:solidFill>
                  <a:schemeClr val="tx1"/>
                </a:solidFill>
              </a:rPr>
              <a:t>про </a:t>
            </a:r>
            <a:r>
              <a:rPr lang="uk-UA" dirty="0">
                <a:solidFill>
                  <a:schemeClr val="tx1"/>
                </a:solidFill>
              </a:rPr>
              <a:t>затвердження  Ліцензійних </a:t>
            </a:r>
            <a:r>
              <a:rPr lang="uk-UA" dirty="0" smtClean="0">
                <a:solidFill>
                  <a:schemeClr val="tx1"/>
                </a:solidFill>
              </a:rPr>
              <a:t>умов.</a:t>
            </a:r>
          </a:p>
          <a:p>
            <a:endParaRPr lang="uk-UA" dirty="0" smtClean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  <a:p>
            <a:endParaRPr lang="uk-UA" dirty="0" smtClean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36249" y="3095861"/>
            <a:ext cx="7350779" cy="3164261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Підготували пропозиції</a:t>
            </a:r>
            <a:r>
              <a:rPr lang="uk-UA" dirty="0" smtClean="0">
                <a:solidFill>
                  <a:srgbClr val="C82B00"/>
                </a:solidFill>
              </a:rPr>
              <a:t> </a:t>
            </a:r>
            <a:r>
              <a:rPr lang="uk-UA" b="1" dirty="0">
                <a:solidFill>
                  <a:srgbClr val="C82B00"/>
                </a:solidFill>
              </a:rPr>
              <a:t>щодо </a:t>
            </a:r>
            <a:r>
              <a:rPr lang="uk-UA" b="1" dirty="0" smtClean="0">
                <a:solidFill>
                  <a:srgbClr val="C82B00"/>
                </a:solidFill>
              </a:rPr>
              <a:t>усунення правової колізії </a:t>
            </a:r>
            <a:r>
              <a:rPr lang="uk-UA" dirty="0" smtClean="0">
                <a:solidFill>
                  <a:schemeClr val="tx1"/>
                </a:solidFill>
              </a:rPr>
              <a:t>в частині здійснення органами </a:t>
            </a:r>
            <a:r>
              <a:rPr lang="uk-UA" dirty="0">
                <a:solidFill>
                  <a:schemeClr val="tx1"/>
                </a:solidFill>
              </a:rPr>
              <a:t>ліцензування </a:t>
            </a:r>
            <a:r>
              <a:rPr lang="uk-UA" b="1" dirty="0" smtClean="0">
                <a:solidFill>
                  <a:schemeClr val="tx1"/>
                </a:solidFill>
              </a:rPr>
              <a:t>державного </a:t>
            </a:r>
            <a:r>
              <a:rPr lang="uk-UA" b="1" dirty="0">
                <a:solidFill>
                  <a:schemeClr val="tx1"/>
                </a:solidFill>
              </a:rPr>
              <a:t>контролю за дотриманням ліцензіатами вимог ліцензійних умов </a:t>
            </a:r>
            <a:r>
              <a:rPr lang="uk-UA" dirty="0" smtClean="0">
                <a:solidFill>
                  <a:schemeClr val="tx1"/>
                </a:solidFill>
              </a:rPr>
              <a:t>у сфері </a:t>
            </a:r>
            <a:r>
              <a:rPr lang="uk-UA" b="1" dirty="0" smtClean="0">
                <a:solidFill>
                  <a:schemeClr val="tx1"/>
                </a:solidFill>
              </a:rPr>
              <a:t>централізованого </a:t>
            </a:r>
            <a:r>
              <a:rPr lang="uk-UA" b="1" dirty="0">
                <a:solidFill>
                  <a:schemeClr val="tx1"/>
                </a:solidFill>
              </a:rPr>
              <a:t>водопостачання та централізованого водовідведення; виробництва теплової енергії, транспортування теплової енергії магістральними і місцевими (розподільчими) тепловими мережами та постачання теплової </a:t>
            </a:r>
            <a:r>
              <a:rPr lang="uk-UA" b="1" dirty="0" smtClean="0">
                <a:solidFill>
                  <a:schemeClr val="tx1"/>
                </a:solidFill>
              </a:rPr>
              <a:t>енергії.</a:t>
            </a:r>
          </a:p>
          <a:p>
            <a:endParaRPr lang="uk-UA" sz="500" b="1" dirty="0">
              <a:solidFill>
                <a:schemeClr val="tx1"/>
              </a:solidFill>
            </a:endParaRPr>
          </a:p>
          <a:p>
            <a:pPr marL="265113"/>
            <a:r>
              <a:rPr lang="uk-UA" sz="1600" b="1" dirty="0" smtClean="0">
                <a:solidFill>
                  <a:schemeClr val="tx1"/>
                </a:solidFill>
              </a:rPr>
              <a:t>За поданням ДРС Мінрегіон підготував зміни </a:t>
            </a:r>
            <a:r>
              <a:rPr lang="uk-UA" sz="1600" dirty="0">
                <a:solidFill>
                  <a:schemeClr val="tx1"/>
                </a:solidFill>
              </a:rPr>
              <a:t>до Закону України </a:t>
            </a:r>
            <a:r>
              <a:rPr lang="uk-UA" sz="1600" dirty="0" smtClean="0">
                <a:solidFill>
                  <a:schemeClr val="tx1"/>
                </a:solidFill>
              </a:rPr>
              <a:t>«</a:t>
            </a:r>
            <a:r>
              <a:rPr lang="uk-UA" sz="1600" dirty="0">
                <a:solidFill>
                  <a:schemeClr val="tx1"/>
                </a:solidFill>
              </a:rPr>
              <a:t>Про основні засади державного нагляду (контролю) у сфері господарської діяльності</a:t>
            </a:r>
            <a:r>
              <a:rPr lang="uk-UA" sz="1600" dirty="0" smtClean="0">
                <a:solidFill>
                  <a:schemeClr val="tx1"/>
                </a:solidFill>
              </a:rPr>
              <a:t>» (здійснення заходів нагляду (контролю) місцевими органами виконавчої влади як органами ліцензування).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3" y="1563495"/>
            <a:ext cx="1206019" cy="12060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15" y="4148239"/>
            <a:ext cx="1206019" cy="1206019"/>
          </a:xfrm>
          <a:prstGeom prst="rect">
            <a:avLst/>
          </a:prstGeom>
        </p:spPr>
      </p:pic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4126517869"/>
              </p:ext>
            </p:extLst>
          </p:nvPr>
        </p:nvGraphicFramePr>
        <p:xfrm>
          <a:off x="6729542" y="1183281"/>
          <a:ext cx="2242561" cy="1699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Стрелка вправо 17"/>
          <p:cNvSpPr/>
          <p:nvPr/>
        </p:nvSpPr>
        <p:spPr>
          <a:xfrm>
            <a:off x="3498854" y="1755122"/>
            <a:ext cx="3667126" cy="1060314"/>
          </a:xfrm>
          <a:prstGeom prst="rightArrow">
            <a:avLst>
              <a:gd name="adj1" fmla="val 52726"/>
              <a:gd name="adj2" fmla="val 71101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д</a:t>
            </a:r>
            <a:r>
              <a:rPr lang="uk-UA" b="1" dirty="0" smtClean="0">
                <a:solidFill>
                  <a:schemeClr val="tx1"/>
                </a:solidFill>
              </a:rPr>
              <a:t>о 30% </a:t>
            </a:r>
            <a:r>
              <a:rPr lang="uk-UA" b="1" dirty="0">
                <a:solidFill>
                  <a:schemeClr val="tx1"/>
                </a:solidFill>
              </a:rPr>
              <a:t>проектів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надали зауваження та пропозиції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93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6865" y="375457"/>
            <a:ext cx="671713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300" b="1" dirty="0" smtClean="0">
                <a:solidFill>
                  <a:srgbClr val="C82B00"/>
                </a:solidFill>
              </a:rPr>
              <a:t>Забезпечили ефективність </a:t>
            </a:r>
            <a:br>
              <a:rPr lang="uk-UA" sz="2300" b="1" dirty="0" smtClean="0">
                <a:solidFill>
                  <a:srgbClr val="C82B00"/>
                </a:solidFill>
              </a:rPr>
            </a:br>
            <a:r>
              <a:rPr lang="uk-UA" sz="2300" b="1" dirty="0" smtClean="0">
                <a:solidFill>
                  <a:srgbClr val="C82B00"/>
                </a:solidFill>
              </a:rPr>
              <a:t>досудового </a:t>
            </a:r>
            <a:r>
              <a:rPr lang="uk-UA" sz="2300" b="1" dirty="0">
                <a:solidFill>
                  <a:srgbClr val="C82B00"/>
                </a:solidFill>
              </a:rPr>
              <a:t>вирішення спорів у сфері </a:t>
            </a:r>
            <a:r>
              <a:rPr lang="uk-UA" sz="2300" b="1" dirty="0" smtClean="0">
                <a:solidFill>
                  <a:srgbClr val="C82B00"/>
                </a:solidFill>
              </a:rPr>
              <a:t>ліцензування</a:t>
            </a:r>
            <a:endParaRPr lang="ru-RU" sz="23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738582" y="1250376"/>
            <a:ext cx="7221150" cy="3625144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u="sng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26865" y="5136494"/>
            <a:ext cx="6339066" cy="1233796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rgbClr val="C82B00"/>
                </a:solidFill>
              </a:rPr>
              <a:t>Вперше </a:t>
            </a:r>
            <a:r>
              <a:rPr lang="uk-UA" b="1" dirty="0" smtClean="0">
                <a:solidFill>
                  <a:srgbClr val="C82B00"/>
                </a:solidFill>
              </a:rPr>
              <a:t>почали оприлюднювати </a:t>
            </a:r>
            <a:r>
              <a:rPr lang="uk-UA" dirty="0">
                <a:solidFill>
                  <a:schemeClr val="tx1"/>
                </a:solidFill>
              </a:rPr>
              <a:t>на офіційному </a:t>
            </a:r>
            <a:r>
              <a:rPr lang="uk-UA" dirty="0" smtClean="0">
                <a:solidFill>
                  <a:schemeClr val="tx1"/>
                </a:solidFill>
              </a:rPr>
              <a:t>веб-сайті </a:t>
            </a:r>
            <a:r>
              <a:rPr lang="uk-UA" dirty="0">
                <a:solidFill>
                  <a:schemeClr val="tx1"/>
                </a:solidFill>
              </a:rPr>
              <a:t>ДРС  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дані Реєстру </a:t>
            </a:r>
            <a:r>
              <a:rPr lang="uk-UA" b="1" dirty="0">
                <a:solidFill>
                  <a:schemeClr val="tx1"/>
                </a:solidFill>
              </a:rPr>
              <a:t>розгляду скарг здобувачів ліцензій</a:t>
            </a:r>
            <a:r>
              <a:rPr lang="uk-UA" dirty="0">
                <a:solidFill>
                  <a:schemeClr val="tx1"/>
                </a:solidFill>
              </a:rPr>
              <a:t>, 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ліцензіатів </a:t>
            </a:r>
            <a:r>
              <a:rPr lang="uk-UA" dirty="0">
                <a:solidFill>
                  <a:schemeClr val="tx1"/>
                </a:solidFill>
              </a:rPr>
              <a:t>на дії (бездіяльність) органів ліцензування 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щодо </a:t>
            </a:r>
            <a:r>
              <a:rPr lang="uk-UA" dirty="0">
                <a:solidFill>
                  <a:schemeClr val="tx1"/>
                </a:solidFill>
              </a:rPr>
              <a:t>порушення законодавства у сфері </a:t>
            </a:r>
            <a:r>
              <a:rPr lang="uk-UA" dirty="0" smtClean="0">
                <a:solidFill>
                  <a:schemeClr val="tx1"/>
                </a:solidFill>
              </a:rPr>
              <a:t>ліцензування.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48010" y="2153011"/>
            <a:ext cx="5470753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66925"/>
            <a:r>
              <a:rPr lang="uk-UA" b="1" dirty="0" smtClean="0">
                <a:solidFill>
                  <a:srgbClr val="C82B00"/>
                </a:solidFill>
              </a:rPr>
              <a:t>Розглянули:</a:t>
            </a:r>
            <a:endParaRPr lang="uk-UA" sz="800" b="1" dirty="0" smtClean="0">
              <a:solidFill>
                <a:srgbClr val="C82B00"/>
              </a:solidFill>
            </a:endParaRPr>
          </a:p>
          <a:p>
            <a:endParaRPr lang="uk-UA" sz="500" dirty="0" smtClean="0">
              <a:solidFill>
                <a:srgbClr val="C82B00"/>
              </a:solidFill>
            </a:endParaRPr>
          </a:p>
          <a:p>
            <a:pPr marL="285750" indent="-285750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sz="1600" b="1" dirty="0" smtClean="0">
                <a:solidFill>
                  <a:srgbClr val="C82B00"/>
                </a:solidFill>
              </a:rPr>
              <a:t>18 </a:t>
            </a:r>
            <a:r>
              <a:rPr lang="uk-UA" sz="1600" b="1" dirty="0">
                <a:solidFill>
                  <a:srgbClr val="C82B00"/>
                </a:solidFill>
              </a:rPr>
              <a:t>скарг </a:t>
            </a:r>
            <a:r>
              <a:rPr lang="uk-UA" sz="1600" dirty="0"/>
              <a:t>суб'єктів господарювання на дії (бездіяльність) </a:t>
            </a:r>
            <a:r>
              <a:rPr lang="uk-UA" sz="1600" dirty="0" smtClean="0"/>
              <a:t>органів </a:t>
            </a:r>
            <a:r>
              <a:rPr lang="uk-UA" sz="1600" dirty="0"/>
              <a:t>ліцензування </a:t>
            </a:r>
            <a:r>
              <a:rPr lang="uk-UA" sz="1600" b="1" dirty="0"/>
              <a:t>щодо порушення законодавства </a:t>
            </a:r>
            <a:endParaRPr lang="uk-UA" sz="1600" b="1" dirty="0" smtClean="0"/>
          </a:p>
          <a:p>
            <a:pPr marL="265113">
              <a:buClr>
                <a:srgbClr val="C82B00"/>
              </a:buClr>
            </a:pPr>
            <a:r>
              <a:rPr lang="uk-UA" sz="1600" b="1" dirty="0" smtClean="0"/>
              <a:t>у </a:t>
            </a:r>
            <a:r>
              <a:rPr lang="uk-UA" sz="1600" b="1" dirty="0"/>
              <a:t>сфері </a:t>
            </a:r>
            <a:r>
              <a:rPr lang="uk-UA" sz="1600" b="1" dirty="0" smtClean="0"/>
              <a:t>ліцензування;</a:t>
            </a:r>
          </a:p>
          <a:p>
            <a:pPr marL="265113">
              <a:buClr>
                <a:srgbClr val="C82B00"/>
              </a:buClr>
            </a:pPr>
            <a:endParaRPr lang="uk-UA" sz="1600" b="1" dirty="0"/>
          </a:p>
          <a:p>
            <a:pPr marL="265113">
              <a:buClr>
                <a:srgbClr val="C82B00"/>
              </a:buClr>
            </a:pPr>
            <a:endParaRPr lang="uk-UA" sz="2200" dirty="0" smtClean="0"/>
          </a:p>
          <a:p>
            <a:pPr marL="285750" indent="-285750">
              <a:buClr>
                <a:srgbClr val="C82B00"/>
              </a:buClr>
              <a:buFont typeface="Wingdings" panose="05000000000000000000" pitchFamily="2" charset="2"/>
              <a:buChar char="Ø"/>
            </a:pPr>
            <a:endParaRPr lang="uk-UA" sz="500" dirty="0" smtClean="0"/>
          </a:p>
          <a:p>
            <a:pPr marL="285750" indent="-285750">
              <a:buClr>
                <a:srgbClr val="C82B00"/>
              </a:buClr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C82B00"/>
                </a:solidFill>
              </a:rPr>
              <a:t>8</a:t>
            </a:r>
            <a:r>
              <a:rPr lang="uk-UA" sz="1600" b="1" dirty="0" smtClean="0">
                <a:solidFill>
                  <a:srgbClr val="C82B00"/>
                </a:solidFill>
              </a:rPr>
              <a:t>3 </a:t>
            </a:r>
            <a:r>
              <a:rPr lang="uk-UA" sz="1600" b="1" dirty="0">
                <a:solidFill>
                  <a:srgbClr val="C82B00"/>
                </a:solidFill>
              </a:rPr>
              <a:t>звернення </a:t>
            </a:r>
            <a:r>
              <a:rPr lang="uk-UA" sz="1600" dirty="0"/>
              <a:t>органів ліцензування щодо надання погодження на </a:t>
            </a:r>
            <a:r>
              <a:rPr lang="uk-UA" sz="1600" b="1" dirty="0"/>
              <a:t>проведення позапланових перевірок </a:t>
            </a:r>
            <a:r>
              <a:rPr lang="uk-UA" sz="1600" dirty="0" smtClean="0"/>
              <a:t>ліцензіатів.</a:t>
            </a:r>
            <a:endParaRPr lang="ru-RU" sz="16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02359646"/>
              </p:ext>
            </p:extLst>
          </p:nvPr>
        </p:nvGraphicFramePr>
        <p:xfrm>
          <a:off x="6445473" y="3332860"/>
          <a:ext cx="2742677" cy="2029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253158" y="1325413"/>
            <a:ext cx="53457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82B00"/>
                </a:solidFill>
              </a:rPr>
              <a:t>Провели </a:t>
            </a:r>
            <a:r>
              <a:rPr lang="uk-UA" b="1" dirty="0" smtClean="0">
                <a:solidFill>
                  <a:srgbClr val="C82B00"/>
                </a:solidFill>
              </a:rPr>
              <a:t>4 </a:t>
            </a:r>
            <a:r>
              <a:rPr lang="uk-UA" b="1" dirty="0">
                <a:solidFill>
                  <a:srgbClr val="C82B00"/>
                </a:solidFill>
              </a:rPr>
              <a:t>засідання </a:t>
            </a:r>
            <a:r>
              <a:rPr lang="uk-UA" b="1" dirty="0" smtClean="0">
                <a:solidFill>
                  <a:srgbClr val="C82B00"/>
                </a:solidFill>
              </a:rPr>
              <a:t/>
            </a:r>
            <a:br>
              <a:rPr lang="uk-UA" b="1" dirty="0" smtClean="0">
                <a:solidFill>
                  <a:srgbClr val="C82B00"/>
                </a:solidFill>
              </a:rPr>
            </a:br>
            <a:r>
              <a:rPr lang="uk-UA" b="1" dirty="0" smtClean="0"/>
              <a:t>Експертно-апеляційної </a:t>
            </a:r>
            <a:r>
              <a:rPr lang="uk-UA" b="1" dirty="0"/>
              <a:t>ради </a:t>
            </a:r>
            <a:r>
              <a:rPr lang="uk-UA" b="1" dirty="0" smtClean="0"/>
              <a:t>з </a:t>
            </a:r>
            <a:r>
              <a:rPr lang="uk-UA" b="1" dirty="0"/>
              <a:t>питань ліцензування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4396001" y="2992520"/>
            <a:ext cx="2922762" cy="501162"/>
          </a:xfrm>
          <a:prstGeom prst="rightArrow">
            <a:avLst>
              <a:gd name="adj1" fmla="val 59174"/>
              <a:gd name="adj2" fmla="val 71101"/>
            </a:avLst>
          </a:prstGeom>
          <a:gradFill>
            <a:gsLst>
              <a:gs pos="47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Задоволено скарг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4354791" y="4373380"/>
            <a:ext cx="2963972" cy="534367"/>
          </a:xfrm>
          <a:prstGeom prst="rightArrow">
            <a:avLst>
              <a:gd name="adj1" fmla="val 59174"/>
              <a:gd name="adj2" fmla="val 71101"/>
            </a:avLst>
          </a:prstGeom>
          <a:gradFill>
            <a:gsLst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6F9FD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 погоджено перевірок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732" y="1312540"/>
            <a:ext cx="1338904" cy="10041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3" y="2436234"/>
            <a:ext cx="1229380" cy="122938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22" y="5137044"/>
            <a:ext cx="1177644" cy="1177644"/>
          </a:xfrm>
          <a:prstGeom prst="rect">
            <a:avLst/>
          </a:prstGeom>
        </p:spPr>
      </p:pic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3407350273"/>
              </p:ext>
            </p:extLst>
          </p:nvPr>
        </p:nvGraphicFramePr>
        <p:xfrm>
          <a:off x="6434857" y="2312084"/>
          <a:ext cx="2840665" cy="1188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30448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89091" y="530929"/>
            <a:ext cx="6083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C82B00"/>
                </a:solidFill>
              </a:rPr>
              <a:t>Активізували міжнародне співробітництво</a:t>
            </a:r>
            <a:endParaRPr lang="ru-RU" sz="2400" b="1" dirty="0">
              <a:solidFill>
                <a:srgbClr val="C82B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39" y="2012016"/>
            <a:ext cx="1103357" cy="10565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59" y="3068597"/>
            <a:ext cx="428606" cy="428606"/>
          </a:xfrm>
          <a:prstGeom prst="rect">
            <a:avLst/>
          </a:prstGeom>
        </p:spPr>
      </p:pic>
      <p:pic>
        <p:nvPicPr>
          <p:cNvPr id="28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88034" y="1211860"/>
            <a:ext cx="7359752" cy="2813210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Поглибили</a:t>
            </a:r>
            <a:r>
              <a:rPr lang="uk-UA" dirty="0" smtClean="0">
                <a:solidFill>
                  <a:srgbClr val="C82B00"/>
                </a:solidFill>
              </a:rPr>
              <a:t> </a:t>
            </a:r>
            <a:r>
              <a:rPr lang="uk-UA" b="1" dirty="0" smtClean="0">
                <a:solidFill>
                  <a:srgbClr val="C82B00"/>
                </a:solidFill>
              </a:rPr>
              <a:t>співпрацю </a:t>
            </a:r>
            <a:r>
              <a:rPr lang="uk-UA" b="1" dirty="0">
                <a:solidFill>
                  <a:srgbClr val="C82B00"/>
                </a:solidFill>
              </a:rPr>
              <a:t>з Організацією економічного співробітництва та розвитку (ОЕСР</a:t>
            </a:r>
            <a:r>
              <a:rPr lang="uk-UA" b="1" dirty="0" smtClean="0">
                <a:solidFill>
                  <a:srgbClr val="C82B00"/>
                </a:solidFill>
              </a:rPr>
              <a:t>)</a:t>
            </a:r>
            <a:r>
              <a:rPr lang="uk-UA" dirty="0" smtClean="0">
                <a:solidFill>
                  <a:schemeClr val="tx1"/>
                </a:solidFill>
              </a:rPr>
              <a:t> для </a:t>
            </a:r>
            <a:r>
              <a:rPr lang="uk-UA" dirty="0">
                <a:solidFill>
                  <a:schemeClr val="tx1"/>
                </a:solidFill>
              </a:rPr>
              <a:t>вивчення найкращих практик оптимального регулювання та </a:t>
            </a:r>
            <a:r>
              <a:rPr lang="uk-UA" dirty="0" smtClean="0">
                <a:solidFill>
                  <a:schemeClr val="tx1"/>
                </a:solidFill>
              </a:rPr>
              <a:t>продовження </a:t>
            </a:r>
            <a:r>
              <a:rPr lang="uk-UA" dirty="0">
                <a:solidFill>
                  <a:schemeClr val="tx1"/>
                </a:solidFill>
              </a:rPr>
              <a:t>регуляторної реформи в </a:t>
            </a:r>
            <a:r>
              <a:rPr lang="uk-UA" dirty="0" smtClean="0">
                <a:solidFill>
                  <a:schemeClr val="tx1"/>
                </a:solidFill>
              </a:rPr>
              <a:t>Україні:  </a:t>
            </a:r>
          </a:p>
          <a:p>
            <a:endParaRPr lang="uk-UA" sz="500" dirty="0" smtClean="0">
              <a:solidFill>
                <a:schemeClr val="tx1"/>
              </a:solidFill>
            </a:endParaRPr>
          </a:p>
          <a:p>
            <a:pPr marL="1793875"/>
            <a:r>
              <a:rPr lang="uk-UA" sz="1600" dirty="0" smtClean="0">
                <a:solidFill>
                  <a:schemeClr val="tx1"/>
                </a:solidFill>
              </a:rPr>
              <a:t>Голова </a:t>
            </a:r>
            <a:r>
              <a:rPr lang="uk-UA" sz="1600" dirty="0">
                <a:solidFill>
                  <a:schemeClr val="tx1"/>
                </a:solidFill>
              </a:rPr>
              <a:t>ДРС </a:t>
            </a:r>
            <a:r>
              <a:rPr lang="uk-UA" sz="1600" dirty="0" smtClean="0">
                <a:solidFill>
                  <a:schemeClr val="tx1"/>
                </a:solidFill>
              </a:rPr>
              <a:t>обговорив з керівником </a:t>
            </a:r>
            <a:r>
              <a:rPr lang="uk-UA" sz="1600" dirty="0">
                <a:solidFill>
                  <a:schemeClr val="tx1"/>
                </a:solidFill>
              </a:rPr>
              <a:t>напряму регуляторної політики ОЕСР </a:t>
            </a:r>
            <a:r>
              <a:rPr lang="uk-UA" sz="1600" b="1" dirty="0" smtClean="0">
                <a:solidFill>
                  <a:schemeClr val="tx1"/>
                </a:solidFill>
              </a:rPr>
              <a:t>Ніком Малишевим </a:t>
            </a:r>
            <a:r>
              <a:rPr lang="uk-UA" sz="1600" dirty="0" smtClean="0">
                <a:solidFill>
                  <a:schemeClr val="tx1"/>
                </a:solidFill>
              </a:rPr>
              <a:t>та експертами організації </a:t>
            </a:r>
            <a:r>
              <a:rPr lang="uk-UA" sz="1600" b="1" dirty="0" smtClean="0">
                <a:solidFill>
                  <a:schemeClr val="tx1"/>
                </a:solidFill>
              </a:rPr>
              <a:t>нові </a:t>
            </a:r>
            <a:r>
              <a:rPr lang="uk-UA" sz="1600" b="1" dirty="0">
                <a:solidFill>
                  <a:schemeClr val="tx1"/>
                </a:solidFill>
              </a:rPr>
              <a:t>напрями співробітництва та можливість запрошення місії ОЕСР в Україну</a:t>
            </a:r>
            <a:r>
              <a:rPr lang="uk-UA" sz="1600" dirty="0">
                <a:solidFill>
                  <a:schemeClr val="tx1"/>
                </a:solidFill>
              </a:rPr>
              <a:t> для </a:t>
            </a:r>
            <a:r>
              <a:rPr lang="uk-UA" sz="1600" dirty="0" smtClean="0">
                <a:solidFill>
                  <a:schemeClr val="tx1"/>
                </a:solidFill>
              </a:rPr>
              <a:t>оцінки </a:t>
            </a:r>
            <a:r>
              <a:rPr lang="uk-UA" sz="1600" dirty="0">
                <a:solidFill>
                  <a:schemeClr val="tx1"/>
                </a:solidFill>
              </a:rPr>
              <a:t>регуляторної політики в </a:t>
            </a:r>
            <a:r>
              <a:rPr lang="uk-UA" sz="1600" dirty="0" smtClean="0">
                <a:solidFill>
                  <a:schemeClr val="tx1"/>
                </a:solidFill>
              </a:rPr>
              <a:t>Україні</a:t>
            </a:r>
            <a:r>
              <a:rPr lang="uk-UA" sz="1600" dirty="0">
                <a:solidFill>
                  <a:schemeClr val="tx1"/>
                </a:solidFill>
              </a:rPr>
              <a:t> </a:t>
            </a:r>
            <a:r>
              <a:rPr lang="uk-UA" sz="1600" dirty="0" smtClean="0">
                <a:solidFill>
                  <a:schemeClr val="tx1"/>
                </a:solidFill>
              </a:rPr>
              <a:t>та </a:t>
            </a:r>
            <a:r>
              <a:rPr lang="uk-UA" sz="1600" dirty="0">
                <a:solidFill>
                  <a:schemeClr val="tx1"/>
                </a:solidFill>
              </a:rPr>
              <a:t>надання </a:t>
            </a:r>
            <a:r>
              <a:rPr lang="uk-UA" sz="1600" dirty="0" smtClean="0">
                <a:solidFill>
                  <a:schemeClr val="tx1"/>
                </a:solidFill>
              </a:rPr>
              <a:t>практичних рекомендацій </a:t>
            </a:r>
            <a:r>
              <a:rPr lang="uk-UA" sz="1600" dirty="0">
                <a:solidFill>
                  <a:schemeClr val="tx1"/>
                </a:solidFill>
              </a:rPr>
              <a:t>щодо покращення регуляторного </a:t>
            </a:r>
            <a:r>
              <a:rPr lang="uk-UA" sz="1600" dirty="0" smtClean="0">
                <a:solidFill>
                  <a:schemeClr val="tx1"/>
                </a:solidFill>
              </a:rPr>
              <a:t>поля.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488034" y="4546441"/>
            <a:ext cx="7185947" cy="1589980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uk-UA" b="1" dirty="0" smtClean="0">
                <a:solidFill>
                  <a:srgbClr val="C82B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Зміцнили співробітництво </a:t>
            </a:r>
            <a:r>
              <a:rPr lang="uk-UA" b="1" dirty="0">
                <a:solidFill>
                  <a:srgbClr val="C82B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 </a:t>
            </a:r>
            <a:r>
              <a:rPr lang="uk-UA" b="1" dirty="0">
                <a:solidFill>
                  <a:srgbClr val="C82B00"/>
                </a:solidFill>
              </a:rPr>
              <a:t>Програмою USAID </a:t>
            </a:r>
            <a:r>
              <a:rPr lang="uk-UA" b="1" dirty="0">
                <a:solidFill>
                  <a:schemeClr val="tx1"/>
                </a:solidFill>
              </a:rPr>
              <a:t>«Конкурентоспроможна економіка України</a:t>
            </a:r>
            <a:r>
              <a:rPr lang="uk-UA" b="1" dirty="0" smtClean="0">
                <a:solidFill>
                  <a:schemeClr val="tx1"/>
                </a:solidFill>
              </a:rPr>
              <a:t>»:</a:t>
            </a:r>
            <a:endParaRPr lang="uk-UA" sz="6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1213">
              <a:spcAft>
                <a:spcPts val="600"/>
              </a:spcAft>
            </a:pPr>
            <a:r>
              <a:rPr lang="uk-UA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Голова ДРС провів зустріч з </a:t>
            </a:r>
            <a:r>
              <a:rPr lang="uk-UA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керівництвом Місії USAID в Україні </a:t>
            </a:r>
            <a:r>
              <a:rPr lang="uk-UA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uk-UA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компанії </a:t>
            </a:r>
            <a:r>
              <a:rPr lang="uk-UA" sz="1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Chemonics</a:t>
            </a:r>
            <a:r>
              <a:rPr lang="uk-UA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International</a:t>
            </a:r>
            <a:r>
              <a:rPr lang="uk-UA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Inc</a:t>
            </a:r>
            <a:r>
              <a:rPr lang="uk-UA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стосовно </a:t>
            </a:r>
            <a:r>
              <a:rPr lang="uk-UA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існуючих напрямків співробітництва та окреслення </a:t>
            </a:r>
            <a:r>
              <a:rPr lang="uk-UA" sz="16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нових.</a:t>
            </a:r>
            <a:endParaRPr lang="ru-RU" sz="16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9" name="Рисунок 5" descr="Без названи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71" y="4877970"/>
            <a:ext cx="1166492" cy="46346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203" y="2472744"/>
            <a:ext cx="1616069" cy="121205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59" y="5341431"/>
            <a:ext cx="428606" cy="42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2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53448" y="442400"/>
            <a:ext cx="6083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C82B00"/>
                </a:solidFill>
              </a:rPr>
              <a:t>Активізували міжнародне співробітництво</a:t>
            </a:r>
            <a:endParaRPr lang="ru-RU" sz="2400" b="1" dirty="0">
              <a:solidFill>
                <a:srgbClr val="C82B00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930" y="4549284"/>
            <a:ext cx="1875193" cy="1404659"/>
          </a:xfrm>
          <a:prstGeom prst="rect">
            <a:avLst/>
          </a:prstGeom>
          <a:ln w="22225">
            <a:noFill/>
          </a:ln>
          <a:effectLst>
            <a:outerShdw blurRad="50800" dist="38100" dir="13500000" algn="br" rotWithShape="0">
              <a:schemeClr val="tx1">
                <a:alpha val="40000"/>
              </a:scheme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672" y="4414729"/>
            <a:ext cx="678282" cy="45136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8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584101" y="1008951"/>
            <a:ext cx="7388002" cy="239053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C82B00"/>
                </a:solidFill>
              </a:rPr>
              <a:t>Залучили нових міжнародних партнерів </a:t>
            </a:r>
            <a:r>
              <a:rPr lang="uk-UA" b="1" dirty="0">
                <a:solidFill>
                  <a:schemeClr val="tx1"/>
                </a:solidFill>
              </a:rPr>
              <a:t>до співпраці з </a:t>
            </a:r>
            <a:r>
              <a:rPr lang="uk-UA" b="1" dirty="0" smtClean="0">
                <a:solidFill>
                  <a:schemeClr val="tx1"/>
                </a:solidFill>
              </a:rPr>
              <a:t>ДРС:</a:t>
            </a:r>
          </a:p>
          <a:p>
            <a:endParaRPr lang="uk-UA" sz="700" b="1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Голова ДРС Олексій Кучер провів зустрічі з дипломатами держав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smtClean="0">
                <a:solidFill>
                  <a:schemeClr val="tx1"/>
                </a:solidFill>
              </a:rPr>
              <a:t>що входять до ТОП-20 країн у рейтингу Світового банку </a:t>
            </a:r>
            <a:r>
              <a:rPr lang="uk-UA" dirty="0" err="1" smtClean="0">
                <a:solidFill>
                  <a:schemeClr val="tx1"/>
                </a:solidFill>
              </a:rPr>
              <a:t>Doing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Business</a:t>
            </a:r>
            <a:r>
              <a:rPr lang="uk-UA" dirty="0" smtClean="0">
                <a:solidFill>
                  <a:schemeClr val="tx1"/>
                </a:solidFill>
              </a:rPr>
              <a:t> та мають </a:t>
            </a:r>
            <a:r>
              <a:rPr lang="uk-UA" dirty="0">
                <a:solidFill>
                  <a:schemeClr val="tx1"/>
                </a:solidFill>
              </a:rPr>
              <a:t>значний досвід у впровадженні найкращих </a:t>
            </a:r>
            <a:r>
              <a:rPr lang="uk-UA" dirty="0" smtClean="0">
                <a:solidFill>
                  <a:schemeClr val="tx1"/>
                </a:solidFill>
              </a:rPr>
              <a:t>регуляторних практик:</a:t>
            </a:r>
          </a:p>
          <a:p>
            <a:pPr marL="360363"/>
            <a:endParaRPr lang="uk-UA" sz="500" dirty="0" smtClean="0">
              <a:solidFill>
                <a:srgbClr val="C82B00"/>
              </a:solidFill>
            </a:endParaRPr>
          </a:p>
          <a:p>
            <a:pPr marL="360363"/>
            <a:r>
              <a:rPr lang="uk-UA" dirty="0" smtClean="0">
                <a:solidFill>
                  <a:srgbClr val="C82B00"/>
                </a:solidFill>
              </a:rPr>
              <a:t>Відбулися:</a:t>
            </a:r>
            <a:r>
              <a:rPr lang="uk-UA" dirty="0" smtClean="0">
                <a:solidFill>
                  <a:schemeClr val="tx1"/>
                </a:solidFill>
              </a:rPr>
              <a:t> Чехія, Грузія, Литва, Німеччина, Канада. </a:t>
            </a:r>
          </a:p>
          <a:p>
            <a:pPr marL="360363"/>
            <a:r>
              <a:rPr lang="uk-UA" dirty="0" smtClean="0">
                <a:solidFill>
                  <a:srgbClr val="C82B00"/>
                </a:solidFill>
              </a:rPr>
              <a:t>У планах: </a:t>
            </a:r>
            <a:r>
              <a:rPr lang="uk-UA" dirty="0" smtClean="0">
                <a:solidFill>
                  <a:schemeClr val="tx1"/>
                </a:solidFill>
              </a:rPr>
              <a:t>Італія, США, Норвегія, Швеція, Японія, </a:t>
            </a:r>
          </a:p>
          <a:p>
            <a:pPr marL="360363"/>
            <a:r>
              <a:rPr lang="uk-UA" dirty="0" smtClean="0">
                <a:solidFill>
                  <a:schemeClr val="tx1"/>
                </a:solidFill>
              </a:rPr>
              <a:t>Бельгія, Нова Зеландія, Франція, Туреччина.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21" y="3514998"/>
            <a:ext cx="1936683" cy="1326207"/>
          </a:xfrm>
          <a:prstGeom prst="rect">
            <a:avLst/>
          </a:prstGeom>
          <a:ln w="15875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268" y="4791275"/>
            <a:ext cx="1530898" cy="153089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57" y="3554144"/>
            <a:ext cx="1878898" cy="1288936"/>
          </a:xfrm>
          <a:prstGeom prst="rect">
            <a:avLst/>
          </a:prstGeom>
          <a:ln w="15875">
            <a:solidFill>
              <a:schemeClr val="bg1"/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02" y="3433513"/>
            <a:ext cx="655717" cy="39343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74" y="3438580"/>
            <a:ext cx="868041" cy="43402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89" y="1864517"/>
            <a:ext cx="947186" cy="9471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566" y="4627476"/>
            <a:ext cx="1875111" cy="132646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75" y="4480678"/>
            <a:ext cx="685666" cy="45802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88" y="4531853"/>
            <a:ext cx="693929" cy="416358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363" y="2396123"/>
            <a:ext cx="1488619" cy="474395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673" y="2571315"/>
            <a:ext cx="1031430" cy="71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0415" y="3886"/>
            <a:ext cx="499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bg1"/>
                </a:solidFill>
              </a:rPr>
              <a:t>Голова Державної регуляторної служби України </a:t>
            </a:r>
            <a:r>
              <a:rPr lang="uk-UA" sz="1400" b="1" dirty="0" smtClean="0">
                <a:solidFill>
                  <a:schemeClr val="bg1"/>
                </a:solidFill>
              </a:rPr>
              <a:t>Олексій КУЧЕР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" y="108836"/>
            <a:ext cx="1439818" cy="83099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79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100 днів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на посаді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3720" y="641591"/>
            <a:ext cx="74358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500" b="1" dirty="0" smtClean="0">
                <a:solidFill>
                  <a:srgbClr val="C82B00"/>
                </a:solidFill>
              </a:rPr>
              <a:t>Стратегія Державної регуляторної служби України</a:t>
            </a:r>
            <a:endParaRPr lang="ru-RU" sz="2500" b="1" dirty="0">
              <a:solidFill>
                <a:srgbClr val="C82B00"/>
              </a:solidFill>
            </a:endParaRPr>
          </a:p>
        </p:txBody>
      </p:sp>
      <p:pic>
        <p:nvPicPr>
          <p:cNvPr id="4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30" y="27428"/>
            <a:ext cx="291975" cy="307777"/>
          </a:xfrm>
          <a:prstGeom prst="rect">
            <a:avLst/>
          </a:prstGeom>
          <a:noFill/>
          <a:ln>
            <a:noFill/>
          </a:ln>
          <a:effectLst>
            <a:outerShdw dist="12700" dir="18900000" algn="bl" rotWithShape="0">
              <a:schemeClr val="bg1">
                <a:alpha val="7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230" y="3070303"/>
            <a:ext cx="1054462" cy="10544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69242" y="4167545"/>
            <a:ext cx="25302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500" b="1" dirty="0" smtClean="0">
                <a:solidFill>
                  <a:srgbClr val="C82B00"/>
                </a:solidFill>
              </a:rPr>
              <a:t>Стратегічні цілі</a:t>
            </a:r>
            <a:endParaRPr lang="ru-RU" sz="2500" b="1" dirty="0">
              <a:solidFill>
                <a:srgbClr val="C82B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6259" y="1255489"/>
            <a:ext cx="12651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300" b="1" dirty="0" smtClean="0">
                <a:solidFill>
                  <a:srgbClr val="C82B00"/>
                </a:solidFill>
              </a:rPr>
              <a:t>Мета</a:t>
            </a:r>
            <a:endParaRPr lang="ru-RU" sz="2300" b="1" dirty="0">
              <a:solidFill>
                <a:srgbClr val="C82B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2576" y="1248518"/>
            <a:ext cx="15518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300" b="1" dirty="0" smtClean="0">
                <a:solidFill>
                  <a:srgbClr val="C82B00"/>
                </a:solidFill>
              </a:rPr>
              <a:t>Місія</a:t>
            </a:r>
            <a:endParaRPr lang="ru-RU" sz="2300" b="1" dirty="0">
              <a:solidFill>
                <a:srgbClr val="C82B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64103" y="1723106"/>
            <a:ext cx="4598608" cy="1170955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b="1" dirty="0" smtClean="0">
                <a:solidFill>
                  <a:schemeClr val="tx1"/>
                </a:solidFill>
              </a:rPr>
              <a:t>Не допустити </a:t>
            </a:r>
            <a:r>
              <a:rPr lang="uk-UA" b="1" dirty="0">
                <a:solidFill>
                  <a:schemeClr val="tx1"/>
                </a:solidFill>
              </a:rPr>
              <a:t>ухвалення економічно недоцільних та неефективних регуляторних актів, </a:t>
            </a:r>
            <a:r>
              <a:rPr lang="uk-UA" b="1" dirty="0" smtClean="0">
                <a:solidFill>
                  <a:schemeClr val="tx1"/>
                </a:solidFill>
              </a:rPr>
              <a:t>зменшити </a:t>
            </a:r>
            <a:r>
              <a:rPr lang="uk-UA" b="1" dirty="0">
                <a:solidFill>
                  <a:schemeClr val="tx1"/>
                </a:solidFill>
              </a:rPr>
              <a:t>втручання державних органів у господарську діяльність.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96553" y="1694794"/>
            <a:ext cx="4186261" cy="124851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b="1" dirty="0" smtClean="0">
                <a:solidFill>
                  <a:schemeClr val="tx1"/>
                </a:solidFill>
              </a:rPr>
              <a:t>Захистити </a:t>
            </a:r>
            <a:r>
              <a:rPr lang="uk-UA" b="1" dirty="0">
                <a:solidFill>
                  <a:schemeClr val="tx1"/>
                </a:solidFill>
              </a:rPr>
              <a:t>суб’єктів господарювання від надмірного адміністративного тиску.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2338" y="3244921"/>
            <a:ext cx="2760291" cy="184524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sz="1600" b="1" dirty="0" smtClean="0">
                <a:solidFill>
                  <a:schemeClr val="tx1"/>
                </a:solidFill>
              </a:rPr>
              <a:t>1. Забезпечити прозору </a:t>
            </a:r>
            <a:r>
              <a:rPr lang="uk-UA" sz="1600" b="1" dirty="0">
                <a:solidFill>
                  <a:schemeClr val="tx1"/>
                </a:solidFill>
              </a:rPr>
              <a:t>та </a:t>
            </a:r>
            <a:r>
              <a:rPr lang="uk-UA" sz="1600" b="1" dirty="0" smtClean="0">
                <a:solidFill>
                  <a:schemeClr val="tx1"/>
                </a:solidFill>
              </a:rPr>
              <a:t>прогнозовану державну регуляторну політику, </a:t>
            </a:r>
            <a:r>
              <a:rPr lang="uk-UA" sz="1600" dirty="0">
                <a:solidFill>
                  <a:schemeClr val="tx1"/>
                </a:solidFill>
              </a:rPr>
              <a:t>яка направлена на формування сприятливого бізнес-клімату в країні</a:t>
            </a:r>
            <a:r>
              <a:rPr lang="uk-UA" sz="1600" dirty="0" smtClean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30617" y="3244921"/>
            <a:ext cx="2682261" cy="184524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4">
                  <a:lumMod val="29000"/>
                  <a:lumOff val="71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sz="1600" b="1" dirty="0" smtClean="0">
                <a:solidFill>
                  <a:schemeClr val="tx1"/>
                </a:solidFill>
              </a:rPr>
              <a:t>2. Знизити загальне регуляторне </a:t>
            </a:r>
            <a:r>
              <a:rPr lang="uk-UA" sz="1600" b="1" dirty="0">
                <a:solidFill>
                  <a:schemeClr val="tx1"/>
                </a:solidFill>
              </a:rPr>
              <a:t>навантаження на бізнес </a:t>
            </a:r>
            <a:r>
              <a:rPr lang="uk-UA" sz="1600" dirty="0">
                <a:solidFill>
                  <a:schemeClr val="tx1"/>
                </a:solidFill>
              </a:rPr>
              <a:t>через проведення активної дерегуляції господарської діяльності</a:t>
            </a:r>
            <a:r>
              <a:rPr lang="uk-UA" sz="1600" dirty="0" smtClean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43228" y="4839121"/>
            <a:ext cx="1934940" cy="1596759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</a:rPr>
              <a:t>4. Удосконалити </a:t>
            </a:r>
            <a:r>
              <a:rPr lang="uk-UA" sz="1600" b="1" dirty="0">
                <a:solidFill>
                  <a:schemeClr val="tx1"/>
                </a:solidFill>
              </a:rPr>
              <a:t>та </a:t>
            </a:r>
            <a:r>
              <a:rPr lang="uk-UA" sz="1600" b="1" dirty="0" smtClean="0">
                <a:solidFill>
                  <a:schemeClr val="tx1"/>
                </a:solidFill>
              </a:rPr>
              <a:t>спростити </a:t>
            </a:r>
            <a:r>
              <a:rPr lang="uk-UA" sz="1600" dirty="0" smtClean="0">
                <a:solidFill>
                  <a:schemeClr val="tx1"/>
                </a:solidFill>
              </a:rPr>
              <a:t>дозвільні процедури </a:t>
            </a:r>
            <a:r>
              <a:rPr lang="uk-UA" sz="1600" dirty="0">
                <a:solidFill>
                  <a:schemeClr val="tx1"/>
                </a:solidFill>
              </a:rPr>
              <a:t>та </a:t>
            </a:r>
            <a:r>
              <a:rPr lang="uk-UA" sz="1600" dirty="0" smtClean="0">
                <a:solidFill>
                  <a:schemeClr val="tx1"/>
                </a:solidFill>
              </a:rPr>
              <a:t>систему ліцензування.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798835" y="4839123"/>
            <a:ext cx="2019364" cy="1596758"/>
          </a:xfrm>
          <a:prstGeom prst="rect">
            <a:avLst/>
          </a:prstGeom>
          <a:gradFill flip="none" rotWithShape="1">
            <a:gsLst>
              <a:gs pos="47000">
                <a:schemeClr val="accent1">
                  <a:lumMod val="5000"/>
                  <a:lumOff val="9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</a:rPr>
              <a:t>3. Зменшити тиск </a:t>
            </a:r>
            <a:r>
              <a:rPr lang="uk-UA" sz="1600" b="1" dirty="0">
                <a:solidFill>
                  <a:schemeClr val="tx1"/>
                </a:solidFill>
              </a:rPr>
              <a:t>органів нагляду (контролю) </a:t>
            </a:r>
            <a:r>
              <a:rPr lang="uk-UA" sz="1600" dirty="0">
                <a:solidFill>
                  <a:schemeClr val="tx1"/>
                </a:solidFill>
              </a:rPr>
              <a:t>на суб’єктів господарської </a:t>
            </a:r>
            <a:r>
              <a:rPr lang="uk-UA" sz="1600" dirty="0" smtClean="0">
                <a:solidFill>
                  <a:schemeClr val="tx1"/>
                </a:solidFill>
              </a:rPr>
              <a:t>діяльності.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0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7339</TotalTime>
  <Words>2208</Words>
  <Application>Microsoft Office PowerPoint</Application>
  <PresentationFormat>Экран (4:3)</PresentationFormat>
  <Paragraphs>297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Олена Васильківська</dc:creator>
  <cp:lastModifiedBy>Олена Васильківська</cp:lastModifiedBy>
  <cp:revision>254</cp:revision>
  <cp:lastPrinted>2021-04-26T12:06:41Z</cp:lastPrinted>
  <dcterms:created xsi:type="dcterms:W3CDTF">2021-04-19T13:20:22Z</dcterms:created>
  <dcterms:modified xsi:type="dcterms:W3CDTF">2021-04-27T10:27:07Z</dcterms:modified>
</cp:coreProperties>
</file>