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1" r:id="rId2"/>
    <p:sldId id="279" r:id="rId3"/>
    <p:sldId id="266" r:id="rId4"/>
    <p:sldId id="274" r:id="rId5"/>
    <p:sldId id="262" r:id="rId6"/>
    <p:sldId id="267" r:id="rId7"/>
    <p:sldId id="268" r:id="rId8"/>
    <p:sldId id="292" r:id="rId9"/>
    <p:sldId id="270" r:id="rId10"/>
    <p:sldId id="256" r:id="rId11"/>
    <p:sldId id="282" r:id="rId12"/>
    <p:sldId id="283" r:id="rId13"/>
    <p:sldId id="294" r:id="rId14"/>
    <p:sldId id="285" r:id="rId15"/>
    <p:sldId id="284" r:id="rId16"/>
    <p:sldId id="286" r:id="rId17"/>
    <p:sldId id="293" r:id="rId18"/>
    <p:sldId id="290" r:id="rId19"/>
    <p:sldId id="287" r:id="rId20"/>
    <p:sldId id="291" r:id="rId21"/>
    <p:sldId id="280" r:id="rId22"/>
  </p:sldIdLst>
  <p:sldSz cx="9144000" cy="6858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8E"/>
    <a:srgbClr val="00467A"/>
    <a:srgbClr val="003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099" autoAdjust="0"/>
  </p:normalViewPr>
  <p:slideViewPr>
    <p:cSldViewPr>
      <p:cViewPr>
        <p:scale>
          <a:sx n="112" d="100"/>
          <a:sy n="112" d="100"/>
        </p:scale>
        <p:origin x="-1464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27DDB-05AE-49DE-8C87-C5F95922BFD5}" type="datetimeFigureOut">
              <a:rPr lang="ru-RU" smtClean="0"/>
              <a:t>07.07.2017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2BB57-B26C-4017-89F3-53071AA43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909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FAEA3-2C70-4D12-B075-59F4F3AD4EBF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6712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06445-0470-46F0-B15C-84FA926F1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3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932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942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203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226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627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123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744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189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439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028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539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89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737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177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793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3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330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9427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8621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3895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6445-0470-46F0-B15C-84FA926F181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769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970960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797995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181630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450722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449594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21844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479046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976315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020732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297418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627720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BF63F-7D81-4736-9C5F-13506584960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DE17B-DA14-4259-BC2F-8E1B71D1F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02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Юрий\Pictures\Ashampoo Snap 10\USAID-LOGO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72209"/>
            <a:ext cx="2339975" cy="68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Юрий\Pictures\Ashampoo Snap 10\CLC_u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07509"/>
            <a:ext cx="3024336" cy="101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Юрий\Pictures\Ashampoo Snap 10\CIPE-Logo-print-qualit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224" y="1124744"/>
            <a:ext cx="1800200" cy="171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5" y="4869160"/>
            <a:ext cx="41279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mtest@clc.com.ua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4111" y="3717032"/>
            <a:ext cx="48113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http://mtest.com.ua/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06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-17000" t="-8000" r="-17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0"/>
            <a:ext cx="11161240" cy="705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828600" y="2420888"/>
            <a:ext cx="9324528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b="1" dirty="0" smtClean="0">
              <a:solidFill>
                <a:srgbClr val="0070C0"/>
              </a:solidFill>
            </a:endParaRPr>
          </a:p>
          <a:p>
            <a:r>
              <a:rPr lang="en-US" sz="2800" b="1" dirty="0" smtClean="0">
                <a:solidFill>
                  <a:srgbClr val="0070C0"/>
                </a:solidFill>
              </a:rPr>
              <a:t>                               </a:t>
            </a:r>
            <a:r>
              <a:rPr lang="uk-UA" sz="3200" b="1" dirty="0" smtClean="0">
                <a:solidFill>
                  <a:srgbClr val="0070C0"/>
                </a:solidFill>
              </a:rPr>
              <a:t>ОНЛАЙН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uk-UA" sz="3200" b="1" dirty="0" smtClean="0">
                <a:solidFill>
                  <a:srgbClr val="0070C0"/>
                </a:solidFill>
              </a:rPr>
              <a:t>КАЛЬКУЛЯТОР                    </a:t>
            </a:r>
          </a:p>
          <a:p>
            <a:pPr algn="just"/>
            <a:r>
              <a:rPr lang="en-US" sz="3200" b="1" dirty="0" smtClean="0">
                <a:solidFill>
                  <a:srgbClr val="0070C0"/>
                </a:solidFill>
              </a:rPr>
              <a:t>        </a:t>
            </a:r>
            <a:r>
              <a:rPr lang="uk-UA" sz="3200" b="1" dirty="0" smtClean="0">
                <a:solidFill>
                  <a:srgbClr val="0070C0"/>
                </a:solidFill>
              </a:rPr>
              <a:t>      РОЗРАХУНКУ </a:t>
            </a:r>
            <a:r>
              <a:rPr lang="en-US" sz="3200" b="1" dirty="0" smtClean="0">
                <a:solidFill>
                  <a:srgbClr val="0070C0"/>
                </a:solidFill>
              </a:rPr>
              <a:t>C</a:t>
            </a:r>
            <a:r>
              <a:rPr lang="uk-UA" sz="3200" b="1" dirty="0" smtClean="0">
                <a:solidFill>
                  <a:srgbClr val="0070C0"/>
                </a:solidFill>
              </a:rPr>
              <a:t>ТАНДАРТНИХ ВИТРАТ </a:t>
            </a:r>
            <a:endParaRPr lang="en-US" sz="3200" b="1" dirty="0">
              <a:solidFill>
                <a:srgbClr val="0070C0"/>
              </a:solidFill>
            </a:endParaRPr>
          </a:p>
          <a:p>
            <a:r>
              <a:rPr lang="en-US" sz="3200" b="1" dirty="0" smtClean="0">
                <a:solidFill>
                  <a:srgbClr val="0070C0"/>
                </a:solidFill>
              </a:rPr>
              <a:t>              </a:t>
            </a:r>
            <a:r>
              <a:rPr lang="uk-UA" sz="3200" b="1" dirty="0" smtClean="0">
                <a:solidFill>
                  <a:srgbClr val="0070C0"/>
                </a:solidFill>
              </a:rPr>
              <a:t> ЩОДО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uk-UA" sz="3200" b="1" dirty="0" smtClean="0">
                <a:solidFill>
                  <a:srgbClr val="0070C0"/>
                </a:solidFill>
              </a:rPr>
              <a:t>ВИКОНАННЯ РЕГУЛЮВАННЯ </a:t>
            </a:r>
            <a:endParaRPr lang="en-US" sz="3200" b="1" dirty="0" smtClean="0">
              <a:solidFill>
                <a:srgbClr val="0070C0"/>
              </a:solidFill>
            </a:endParaRPr>
          </a:p>
          <a:p>
            <a:r>
              <a:rPr lang="en-US" sz="3200" b="1" dirty="0" smtClean="0">
                <a:solidFill>
                  <a:srgbClr val="0070C0"/>
                </a:solidFill>
              </a:rPr>
              <a:t>           </a:t>
            </a:r>
            <a:r>
              <a:rPr lang="uk-UA" sz="3200" b="1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   </a:t>
            </a:r>
            <a:r>
              <a:rPr lang="uk-UA" sz="3200" b="1" dirty="0">
                <a:solidFill>
                  <a:srgbClr val="0070C0"/>
                </a:solidFill>
              </a:rPr>
              <a:t>Т</a:t>
            </a:r>
            <a:r>
              <a:rPr lang="uk-UA" sz="3200" b="1" dirty="0" smtClean="0">
                <a:solidFill>
                  <a:srgbClr val="0070C0"/>
                </a:solidFill>
              </a:rPr>
              <a:t>А ОЦІНКИ КОРУПЦІЙНИХ РИЗИКІВ</a:t>
            </a:r>
            <a:endParaRPr lang="ru-RU" sz="3200" b="1" dirty="0" smtClean="0">
              <a:solidFill>
                <a:srgbClr val="0070C0"/>
              </a:solidFill>
            </a:endParaRPr>
          </a:p>
          <a:p>
            <a:pPr algn="just"/>
            <a:endParaRPr lang="uk-UA" sz="2800" b="1" dirty="0" smtClean="0">
              <a:solidFill>
                <a:srgbClr val="0070C0"/>
              </a:solidFill>
            </a:endParaRPr>
          </a:p>
          <a:p>
            <a:pPr algn="just"/>
            <a:r>
              <a:rPr lang="uk-UA" b="1" dirty="0" smtClean="0">
                <a:solidFill>
                  <a:srgbClr val="0070C0"/>
                </a:solidFill>
              </a:rPr>
              <a:t>                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-17000" t="-7000" r="-1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120" y="1412776"/>
            <a:ext cx="76582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177800" algn="just"/>
            <a:r>
              <a:rPr lang="uk-UA" sz="2800" b="1" dirty="0" smtClean="0">
                <a:solidFill>
                  <a:srgbClr val="0070C0"/>
                </a:solidFill>
              </a:rPr>
              <a:t>  ВИКОНАННЯ  ВИМОГ  РЕГУЛЯТОРНИХ  АКТІВ     ПОТРЕБУЄ  ЧАСОВИХ  ТА  ГРОШОВИХ ВИТРАТ    БІЗНЕСУ</a:t>
            </a:r>
          </a:p>
          <a:p>
            <a:endParaRPr lang="uk-UA" sz="2800" b="1" dirty="0" smtClean="0">
              <a:solidFill>
                <a:srgbClr val="0070C0"/>
              </a:solidFill>
            </a:endParaRPr>
          </a:p>
          <a:p>
            <a:pPr marL="355600" algn="just"/>
            <a:r>
              <a:rPr lang="uk-UA" sz="2800" b="1" dirty="0" smtClean="0">
                <a:solidFill>
                  <a:srgbClr val="0070C0"/>
                </a:solidFill>
              </a:rPr>
              <a:t>САМЕ ЗАРАДИ ЗМЕНШЕННЯ ТАКИХ ВИТРАТ      ДЛЯ ДОПОМОГИ ВСІМ ЗАЦІКАВЛЕНИМ </a:t>
            </a:r>
            <a:r>
              <a:rPr lang="uk-UA" sz="2800" b="1" dirty="0" smtClean="0">
                <a:solidFill>
                  <a:srgbClr val="0070C0"/>
                </a:solidFill>
              </a:rPr>
              <a:t>У   </a:t>
            </a:r>
            <a:r>
              <a:rPr lang="uk-UA" sz="2800" b="1" dirty="0" smtClean="0">
                <a:solidFill>
                  <a:srgbClr val="0070C0"/>
                </a:solidFill>
              </a:rPr>
              <a:t>РОЗРОБЦІ РЕГУЛЯТОРНИХ АКТІВ </a:t>
            </a:r>
            <a:r>
              <a:rPr lang="uk-UA" sz="2800" b="1" dirty="0" smtClean="0">
                <a:solidFill>
                  <a:srgbClr val="0070C0"/>
                </a:solidFill>
              </a:rPr>
              <a:t>ЦЕНТР КОМЕРЦІЙНОГО ПРАВА СПІЛЬНО З </a:t>
            </a:r>
            <a:r>
              <a:rPr lang="uk-UA" sz="2800" b="1" dirty="0" smtClean="0">
                <a:solidFill>
                  <a:srgbClr val="0070C0"/>
                </a:solidFill>
              </a:rPr>
              <a:t>СІРЕ-УКРАЇНА РОЗРОБИЛИ ОНЛАЙН </a:t>
            </a:r>
            <a:r>
              <a:rPr lang="uk-UA" sz="2800" b="1" dirty="0">
                <a:solidFill>
                  <a:srgbClr val="0070C0"/>
                </a:solidFill>
              </a:rPr>
              <a:t>КАЛЬКУЛЯТОР </a:t>
            </a:r>
            <a:r>
              <a:rPr lang="uk-UA" sz="2800" b="1" dirty="0" smtClean="0">
                <a:solidFill>
                  <a:srgbClr val="0070C0"/>
                </a:solidFill>
              </a:rPr>
              <a:t>РОЗРАХУНКУ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uk-UA" sz="2800" b="1" dirty="0" smtClean="0">
                <a:solidFill>
                  <a:srgbClr val="0070C0"/>
                </a:solidFill>
              </a:rPr>
              <a:t>СТАНДАРТНИХ ВИТРАТ</a:t>
            </a:r>
          </a:p>
        </p:txBody>
      </p:sp>
      <p:pic>
        <p:nvPicPr>
          <p:cNvPr id="4" name="Picture 2" descr="C:\Users\Юрий\Pictures\Ashampoo Snap 10\USAID-LOGO-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50149"/>
            <a:ext cx="1656184" cy="48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Юрий\Pictures\Ashampoo Snap 10\CLC_u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44507"/>
            <a:ext cx="2075333" cy="69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861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-17000" t="-7000" r="-1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120" y="1340768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177800"/>
            <a:r>
              <a:rPr lang="uk-UA" sz="2800" b="1" dirty="0" smtClean="0">
                <a:solidFill>
                  <a:srgbClr val="0070C0"/>
                </a:solidFill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2348880"/>
            <a:ext cx="7272808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uk-UA" sz="2800" b="1" dirty="0" smtClean="0">
                <a:solidFill>
                  <a:srgbClr val="0070C0"/>
                </a:solidFill>
              </a:rPr>
              <a:t>СТАНДАРТНІ ВИТРАТИ – ЦЕ </a:t>
            </a:r>
            <a:r>
              <a:rPr lang="uk-UA" sz="2800" b="1" dirty="0" smtClean="0">
                <a:solidFill>
                  <a:srgbClr val="0070C0"/>
                </a:solidFill>
              </a:rPr>
              <a:t>ПЕРЕВЕДЕНІ В  ГРОШІ ВИТРАТИ ЧАСУ, </a:t>
            </a:r>
            <a:r>
              <a:rPr lang="uk-UA" sz="2800" b="1" dirty="0">
                <a:solidFill>
                  <a:srgbClr val="0070C0"/>
                </a:solidFill>
              </a:rPr>
              <a:t>ВИКОРИСТАНОГО</a:t>
            </a:r>
            <a:r>
              <a:rPr lang="uk-UA" sz="2800" b="1" dirty="0" smtClean="0">
                <a:solidFill>
                  <a:srgbClr val="0070C0"/>
                </a:solidFill>
              </a:rPr>
              <a:t> </a:t>
            </a:r>
            <a:r>
              <a:rPr lang="uk-UA" sz="2800" b="1" dirty="0">
                <a:solidFill>
                  <a:srgbClr val="0070C0"/>
                </a:solidFill>
              </a:rPr>
              <a:t>СУБ</a:t>
            </a:r>
            <a:r>
              <a:rPr lang="en-US" sz="2800" b="1" dirty="0">
                <a:solidFill>
                  <a:srgbClr val="0070C0"/>
                </a:solidFill>
              </a:rPr>
              <a:t>`</a:t>
            </a:r>
            <a:r>
              <a:rPr lang="uk-UA" sz="2800" b="1" dirty="0" smtClean="0">
                <a:solidFill>
                  <a:srgbClr val="0070C0"/>
                </a:solidFill>
              </a:rPr>
              <a:t>ЄКТАМИ ГОСОПОДАРЮВАННЯ, НА ВИКОНАННЯ ЗОБОВ`ЯЗАНЬ, </a:t>
            </a:r>
            <a:r>
              <a:rPr lang="uk-UA" sz="2800" b="1" dirty="0">
                <a:solidFill>
                  <a:srgbClr val="0070C0"/>
                </a:solidFill>
              </a:rPr>
              <a:t>ВИЗНАЧЕНИХ КОНКРЕТНИМ </a:t>
            </a:r>
            <a:r>
              <a:rPr lang="uk-UA" sz="2800" b="1" dirty="0" smtClean="0">
                <a:solidFill>
                  <a:srgbClr val="0070C0"/>
                </a:solidFill>
              </a:rPr>
              <a:t> РЕГУЛЯТОРНИМ  АКТОМ</a:t>
            </a:r>
            <a:r>
              <a:rPr lang="uk-UA" sz="2800" b="1" dirty="0">
                <a:solidFill>
                  <a:srgbClr val="0070C0"/>
                </a:solidFill>
              </a:rPr>
              <a:t>.</a:t>
            </a:r>
          </a:p>
          <a:p>
            <a:pPr lvl="0" algn="just">
              <a:spcBef>
                <a:spcPct val="20000"/>
              </a:spcBef>
            </a:pPr>
            <a:r>
              <a:rPr lang="uk-UA" sz="2800" b="1" dirty="0" smtClean="0">
                <a:solidFill>
                  <a:srgbClr val="0070C0"/>
                </a:solidFill>
              </a:rPr>
              <a:t>ВОНИ НЕ ВКЛЮЧАЮТЬ СУМИ ПОДАТКІВ</a:t>
            </a:r>
            <a:r>
              <a:rPr lang="uk-UA" sz="2800" b="1" dirty="0">
                <a:solidFill>
                  <a:srgbClr val="0070C0"/>
                </a:solidFill>
              </a:rPr>
              <a:t>, </a:t>
            </a:r>
            <a:r>
              <a:rPr lang="uk-UA" sz="2800" b="1" dirty="0" smtClean="0">
                <a:solidFill>
                  <a:srgbClr val="0070C0"/>
                </a:solidFill>
              </a:rPr>
              <a:t> ПЛАТЕЖІВ</a:t>
            </a:r>
            <a:r>
              <a:rPr lang="uk-UA" sz="2800" b="1" dirty="0">
                <a:solidFill>
                  <a:srgbClr val="0070C0"/>
                </a:solidFill>
              </a:rPr>
              <a:t>, </a:t>
            </a:r>
            <a:r>
              <a:rPr lang="uk-UA" sz="2800" b="1" dirty="0" smtClean="0">
                <a:solidFill>
                  <a:srgbClr val="0070C0"/>
                </a:solidFill>
              </a:rPr>
              <a:t> </a:t>
            </a:r>
            <a:r>
              <a:rPr lang="uk-UA" sz="2800" b="1" dirty="0" smtClean="0">
                <a:solidFill>
                  <a:srgbClr val="0070C0"/>
                </a:solidFill>
              </a:rPr>
              <a:t>ІНВЕСТИЦІЙ.</a:t>
            </a:r>
            <a:endParaRPr lang="uk-UA" sz="2800" b="1" dirty="0">
              <a:solidFill>
                <a:srgbClr val="0070C0"/>
              </a:solidFill>
            </a:endParaRPr>
          </a:p>
        </p:txBody>
      </p:sp>
      <p:pic>
        <p:nvPicPr>
          <p:cNvPr id="4" name="Picture 2" descr="C:\Users\Юрий\Pictures\Ashampoo Snap 10\USAID-LOGO-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1656184" cy="48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Юрий\Pictures\Ashampoo Snap 10\CLC_u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15046"/>
            <a:ext cx="2075333" cy="69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5093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  <a:extLst>
              <a:ext uri="{BEBA8EAE-BF5A-486C-A8C5-ECC9F3942E4B}">
                <a14:imgProps xmlns:a14="http://schemas.microsoft.com/office/drawing/2010/main">
                  <a14:imgLayer r:embed="rId4"/>
                </a14:imgProps>
              </a:ext>
            </a:extLst>
          </a:blip>
          <a:srcRect/>
          <a:stretch>
            <a:fillRect l="-17000" t="-8000" r="-17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268760"/>
            <a:ext cx="7848872" cy="1143000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rgbClr val="0070C0"/>
                </a:solidFill>
              </a:rPr>
              <a:t/>
            </a:r>
            <a:br>
              <a:rPr lang="uk-UA" sz="3600" b="1" dirty="0" smtClean="0">
                <a:solidFill>
                  <a:srgbClr val="0070C0"/>
                </a:solidFill>
              </a:rPr>
            </a:br>
            <a:r>
              <a:rPr lang="uk-UA" sz="3600" b="1" dirty="0" smtClean="0">
                <a:solidFill>
                  <a:srgbClr val="0070C0"/>
                </a:solidFill>
              </a:rPr>
              <a:t>ОНЛАЙН  КАЛЬКУЛЯТОР </a:t>
            </a:r>
            <a:r>
              <a:rPr lang="uk-UA" sz="3600" b="1" dirty="0" smtClean="0">
                <a:solidFill>
                  <a:srgbClr val="0070C0"/>
                </a:solidFill>
              </a:rPr>
              <a:t>СКЛАДАЄТЬСЯ          З ДВОХ ЧАСТИН.</a:t>
            </a:r>
            <a:br>
              <a:rPr lang="uk-UA" sz="3600" b="1" dirty="0" smtClean="0">
                <a:solidFill>
                  <a:srgbClr val="0070C0"/>
                </a:solidFill>
              </a:rPr>
            </a:br>
            <a:r>
              <a:rPr lang="uk-UA" sz="3600" b="1" dirty="0" smtClean="0">
                <a:solidFill>
                  <a:srgbClr val="0070C0"/>
                </a:solidFill>
              </a:rPr>
              <a:t>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12469" y="2132856"/>
            <a:ext cx="835292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uk-UA" b="1" dirty="0" smtClean="0">
                <a:solidFill>
                  <a:srgbClr val="0070C0"/>
                </a:solidFill>
              </a:rPr>
              <a:t>ЧАСТИНА ПЕРША:  РОЗРАХУНОК СТАНДАРТНИХ ВИТРАТ СУБ</a:t>
            </a:r>
            <a:r>
              <a:rPr lang="en-US" b="1" dirty="0" smtClean="0">
                <a:solidFill>
                  <a:srgbClr val="0070C0"/>
                </a:solidFill>
              </a:rPr>
              <a:t>`</a:t>
            </a:r>
            <a:r>
              <a:rPr lang="uk-UA" b="1" dirty="0" smtClean="0">
                <a:solidFill>
                  <a:srgbClr val="0070C0"/>
                </a:solidFill>
              </a:rPr>
              <a:t>ЄКТІВ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uk-UA" b="1" dirty="0" smtClean="0">
                <a:solidFill>
                  <a:srgbClr val="0070C0"/>
                </a:solidFill>
              </a:rPr>
              <a:t>МАЛОГО ПІДПРИЄМНИЦТВА</a:t>
            </a:r>
          </a:p>
          <a:p>
            <a:pPr marL="0" indent="0">
              <a:buNone/>
            </a:pPr>
            <a:endParaRPr lang="uk-UA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uk-UA" b="1" dirty="0" smtClean="0">
                <a:solidFill>
                  <a:srgbClr val="0070C0"/>
                </a:solidFill>
              </a:rPr>
              <a:t>ЧАСТИНА ДРУГА: ОЦІНКА КОРУПЦІЙНИХ РИЗИКІВ ПІД ЧАС ПРОВЕДЕННЯ М-ТЕСТУ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" name="Picture 2" descr="C:\Users\Юрий\Pictures\Ashampoo Snap 10\USAID-LOGO-TRANSPAREN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1656184" cy="48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Юрий\Pictures\Ashampoo Snap 10\CLC_u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3" y="443038"/>
            <a:ext cx="2075333" cy="69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323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"/>
            <a:lum/>
          </a:blip>
          <a:srcRect/>
          <a:stretch>
            <a:fillRect l="-17000" t="-7000" r="-1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44824"/>
            <a:ext cx="7632848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endParaRPr lang="uk-UA" sz="2800" b="1" dirty="0">
              <a:solidFill>
                <a:srgbClr val="0070C0"/>
              </a:solidFill>
            </a:endParaRPr>
          </a:p>
          <a:p>
            <a:pPr lvl="0" algn="just">
              <a:spcBef>
                <a:spcPct val="20000"/>
              </a:spcBef>
            </a:pPr>
            <a:r>
              <a:rPr lang="uk-UA" sz="2800" b="1" dirty="0" smtClean="0">
                <a:solidFill>
                  <a:srgbClr val="0070C0"/>
                </a:solidFill>
              </a:rPr>
              <a:t>РЕЗУЛЬТАТИ </a:t>
            </a:r>
            <a:r>
              <a:rPr lang="uk-UA" sz="2800" b="1" dirty="0">
                <a:solidFill>
                  <a:srgbClr val="0070C0"/>
                </a:solidFill>
              </a:rPr>
              <a:t>РОЗРАХУНКУ </a:t>
            </a:r>
            <a:r>
              <a:rPr lang="uk-UA" sz="2800" b="1" dirty="0" smtClean="0">
                <a:solidFill>
                  <a:srgbClr val="0070C0"/>
                </a:solidFill>
              </a:rPr>
              <a:t>СТАНДАРТНИХ ВИТРАТ МОЖУТЬ </a:t>
            </a:r>
            <a:r>
              <a:rPr lang="uk-UA" sz="2800" b="1" dirty="0">
                <a:solidFill>
                  <a:srgbClr val="0070C0"/>
                </a:solidFill>
              </a:rPr>
              <a:t>БУТИ </a:t>
            </a:r>
            <a:r>
              <a:rPr lang="uk-UA" sz="2800" b="1" dirty="0" smtClean="0">
                <a:solidFill>
                  <a:srgbClr val="0070C0"/>
                </a:solidFill>
              </a:rPr>
              <a:t>ВИКОРИСТАНІ </a:t>
            </a:r>
            <a:r>
              <a:rPr lang="uk-UA" sz="2800" b="1" dirty="0">
                <a:solidFill>
                  <a:srgbClr val="0070C0"/>
                </a:solidFill>
              </a:rPr>
              <a:t>ПРИ ЗАПОВНЕННІ ТАБЛИЦІ 3.2 М-ТЕСТУ: «ОЦІНКА ВАРТОСТІ АДМІНІСТРАТИВНИХ ПРОЦЕДУР ЩОДО ВИКОНАННЯ РЕГУЛЮВАННЯ ТА ЗВІТУВАННЯ»</a:t>
            </a:r>
          </a:p>
        </p:txBody>
      </p:sp>
      <p:pic>
        <p:nvPicPr>
          <p:cNvPr id="3" name="Picture 2" descr="C:\Users\Юрий\Pictures\Ashampoo Snap 10\USAID-LOGO-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82" y="620688"/>
            <a:ext cx="1656184" cy="48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Юрий\Pictures\Ashampoo Snap 10\CLC_u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15046"/>
            <a:ext cx="2075333" cy="69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3256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"/>
            <a:lum/>
          </a:blip>
          <a:srcRect/>
          <a:stretch>
            <a:fillRect l="-17000" t="-6000" r="-1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5006" y="2708920"/>
            <a:ext cx="81274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r>
              <a:rPr lang="uk-UA" sz="2800" b="1" dirty="0">
                <a:solidFill>
                  <a:srgbClr val="0070C0"/>
                </a:solidFill>
              </a:rPr>
              <a:t>ОЦІНКА КОРУПЦІЙНИХ РИЗИКІВ, ЯКА ПРОВОДИТЬСЯ ПІД ЧАС </a:t>
            </a:r>
            <a:r>
              <a:rPr lang="uk-UA" sz="2800" b="1" dirty="0" smtClean="0">
                <a:solidFill>
                  <a:srgbClr val="0070C0"/>
                </a:solidFill>
              </a:rPr>
              <a:t>М-ТЕСТУ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uk-UA" sz="2800" b="1" dirty="0" smtClean="0">
                <a:solidFill>
                  <a:srgbClr val="0070C0"/>
                </a:solidFill>
              </a:rPr>
              <a:t>ЗА ДОПОМОГОЮ ДРУГОЇ ЧАСТИНИ ЦЬОГО КАЛЬКУЛЯТОРА, </a:t>
            </a:r>
            <a:r>
              <a:rPr lang="uk-UA" sz="2800" b="1" dirty="0">
                <a:solidFill>
                  <a:srgbClr val="0070C0"/>
                </a:solidFill>
              </a:rPr>
              <a:t>АДАПТОВАНА ДО ОФІЦІЙНИХ ТА ГРОМАДСЬКИХ МЕТОДИК АНТИКОРУПЦІЙНОЇ ЕКСПЕРТИЗИ </a:t>
            </a:r>
          </a:p>
        </p:txBody>
      </p:sp>
      <p:pic>
        <p:nvPicPr>
          <p:cNvPr id="3" name="Picture 2" descr="C:\Users\Юрий\Pictures\Ashampoo Snap 10\USAID-LOGO-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1656184" cy="48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Юрий\Pictures\Ashampoo Snap 10\CLC_u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43038"/>
            <a:ext cx="2075333" cy="69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8655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149" y="1052736"/>
            <a:ext cx="8229600" cy="1143000"/>
          </a:xfrm>
        </p:spPr>
        <p:txBody>
          <a:bodyPr>
            <a:normAutofit fontScale="90000"/>
          </a:bodyPr>
          <a:lstStyle/>
          <a:p>
            <a:pPr lvl="0" algn="l">
              <a:spcBef>
                <a:spcPct val="20000"/>
              </a:spcBef>
            </a:pPr>
            <a:r>
              <a:rPr lang="en-US" sz="2800" b="1" dirty="0" smtClean="0">
                <a:solidFill>
                  <a:srgbClr val="0070C0"/>
                </a:solidFill>
                <a:ea typeface="+mn-ea"/>
                <a:cs typeface="+mn-cs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a typeface="+mn-ea"/>
                <a:cs typeface="+mn-cs"/>
              </a:rPr>
            </a:br>
            <a:r>
              <a:rPr lang="ru-RU" sz="3100" b="1" dirty="0">
                <a:solidFill>
                  <a:srgbClr val="0070C0"/>
                </a:solidFill>
                <a:latin typeface="+mn-lt"/>
              </a:rPr>
              <a:t>ТОМУ РЕЗУЛЬТАТИ ОЦІНКИ КОРУПЦІЙНИХ РИЗИКІВ ЗАСТОСОВУЮТЬСЯ:</a:t>
            </a:r>
            <a:br>
              <a:rPr lang="ru-RU" sz="3100" b="1" dirty="0">
                <a:solidFill>
                  <a:srgbClr val="0070C0"/>
                </a:solidFill>
                <a:latin typeface="+mn-lt"/>
              </a:rPr>
            </a:br>
            <a:endParaRPr lang="ru-RU" sz="31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957" y="2132856"/>
            <a:ext cx="8229600" cy="4525963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endParaRPr lang="uk-UA" sz="2800" b="1" dirty="0">
              <a:solidFill>
                <a:srgbClr val="0070C0"/>
              </a:solidFill>
            </a:endParaRPr>
          </a:p>
          <a:p>
            <a:pPr marL="457200" lvl="0" indent="-457200" algn="just"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</a:rPr>
              <a:t>У </a:t>
            </a:r>
            <a:r>
              <a:rPr lang="uk-UA" sz="2800" b="1" dirty="0">
                <a:solidFill>
                  <a:srgbClr val="0070C0"/>
                </a:solidFill>
              </a:rPr>
              <a:t>ЗВЕРНЕННЯХ ДО ОРГАНІВ ВЛАДИ– РОЗРОБНИКІВ РЕГУЛЯТОРНИХ АКТІВ ТА В ЇХ РОБОТІ, </a:t>
            </a:r>
          </a:p>
          <a:p>
            <a:pPr marL="457200" lvl="0" indent="-457200" algn="just">
              <a:buFontTx/>
              <a:buChar char="-"/>
            </a:pPr>
            <a:r>
              <a:rPr lang="uk-UA" sz="2800" b="1" dirty="0">
                <a:solidFill>
                  <a:srgbClr val="0070C0"/>
                </a:solidFill>
              </a:rPr>
              <a:t>У СПІЛКУВАННІ З ОРГАНАМИ, УПОВНОВАЖЕНИМИ ДЛЯ ПРОВЕДЕННЯ ОФІЦІЙНОЇ АНТИКОРУПЦІЙНОЇ ЕКСПЕРТИЗИ ТА </a:t>
            </a:r>
          </a:p>
          <a:p>
            <a:pPr marL="457200" lvl="0" indent="-457200" algn="just">
              <a:buFontTx/>
              <a:buChar char="-"/>
            </a:pPr>
            <a:r>
              <a:rPr lang="uk-UA" sz="2800" b="1" dirty="0">
                <a:solidFill>
                  <a:srgbClr val="0070C0"/>
                </a:solidFill>
              </a:rPr>
              <a:t>В ЯКОСТІ ГРОМАДСЬКОЇ ЕКСПЕРТИЗИ</a:t>
            </a:r>
          </a:p>
          <a:p>
            <a:endParaRPr lang="ru-RU" dirty="0"/>
          </a:p>
        </p:txBody>
      </p:sp>
      <p:pic>
        <p:nvPicPr>
          <p:cNvPr id="4" name="Picture 2" descr="C:\Users\Юрий\Pictures\Ashampoo Snap 10\USAID-LOGO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13" y="330373"/>
            <a:ext cx="1656184" cy="48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Юрий\Pictures\Ashampoo Snap 10\CLC_u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19091"/>
            <a:ext cx="2075333" cy="69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2451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-17000" t="-9000" r="-1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4038" y="1628800"/>
            <a:ext cx="7992888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r>
              <a:rPr lang="uk-UA" sz="2800" b="1" dirty="0">
                <a:solidFill>
                  <a:srgbClr val="0070C0"/>
                </a:solidFill>
              </a:rPr>
              <a:t>РОЗРАХУНОК </a:t>
            </a:r>
            <a:r>
              <a:rPr lang="uk-UA" sz="2800" b="1" dirty="0" smtClean="0">
                <a:solidFill>
                  <a:srgbClr val="0070C0"/>
                </a:solidFill>
              </a:rPr>
              <a:t>СТАНДАРТНИХ ВИТРАТ </a:t>
            </a:r>
            <a:r>
              <a:rPr lang="uk-UA" sz="2800" b="1" dirty="0">
                <a:solidFill>
                  <a:srgbClr val="0070C0"/>
                </a:solidFill>
              </a:rPr>
              <a:t>ТА ОЦІНКА </a:t>
            </a:r>
            <a:r>
              <a:rPr lang="uk-UA" sz="2800" b="1" dirty="0" smtClean="0">
                <a:solidFill>
                  <a:srgbClr val="0070C0"/>
                </a:solidFill>
              </a:rPr>
              <a:t>КОРУПЦІЙНИХ </a:t>
            </a:r>
            <a:r>
              <a:rPr lang="uk-UA" sz="2800" b="1" dirty="0" smtClean="0">
                <a:solidFill>
                  <a:srgbClr val="0070C0"/>
                </a:solidFill>
              </a:rPr>
              <a:t>РИЗИКІВ, ВИКОНАНИХ </a:t>
            </a:r>
            <a:r>
              <a:rPr lang="uk-UA" sz="2800" b="1" dirty="0">
                <a:solidFill>
                  <a:srgbClr val="0070C0"/>
                </a:solidFill>
              </a:rPr>
              <a:t>ЗА </a:t>
            </a:r>
            <a:r>
              <a:rPr lang="uk-UA" sz="2800" b="1" dirty="0" smtClean="0">
                <a:solidFill>
                  <a:srgbClr val="0070C0"/>
                </a:solidFill>
              </a:rPr>
              <a:t>ДОПОМОГОЮ КАЛЬКУЛЯТОРА, </a:t>
            </a:r>
            <a:r>
              <a:rPr lang="uk-UA" sz="2800" b="1" dirty="0">
                <a:solidFill>
                  <a:srgbClr val="0070C0"/>
                </a:solidFill>
              </a:rPr>
              <a:t>МОЖУТЬ ПРОВОДИТИСЯ</a:t>
            </a:r>
            <a:r>
              <a:rPr lang="uk-UA" sz="2800" b="1" dirty="0">
                <a:solidFill>
                  <a:srgbClr val="0070C0"/>
                </a:solidFill>
              </a:rPr>
              <a:t>: </a:t>
            </a:r>
          </a:p>
          <a:p>
            <a:pPr marL="342900" lvl="0" indent="-342900" algn="just">
              <a:spcBef>
                <a:spcPct val="20000"/>
              </a:spcBef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</a:rPr>
              <a:t>НА </a:t>
            </a:r>
            <a:r>
              <a:rPr lang="uk-UA" sz="2800" b="1" dirty="0">
                <a:solidFill>
                  <a:srgbClr val="0070C0"/>
                </a:solidFill>
              </a:rPr>
              <a:t>САМИХ </a:t>
            </a:r>
            <a:r>
              <a:rPr lang="uk-UA" sz="2800" b="1" dirty="0" smtClean="0">
                <a:solidFill>
                  <a:srgbClr val="0070C0"/>
                </a:solidFill>
              </a:rPr>
              <a:t> РАННІХ  </a:t>
            </a:r>
            <a:r>
              <a:rPr lang="uk-UA" sz="2800" b="1" dirty="0">
                <a:solidFill>
                  <a:srgbClr val="0070C0"/>
                </a:solidFill>
              </a:rPr>
              <a:t>СТАДІЯХ </a:t>
            </a:r>
            <a:r>
              <a:rPr lang="uk-UA" sz="2800" b="1" dirty="0" smtClean="0">
                <a:solidFill>
                  <a:srgbClr val="0070C0"/>
                </a:solidFill>
              </a:rPr>
              <a:t> ПРИ  ПІДГОТОВЦІ </a:t>
            </a:r>
            <a:r>
              <a:rPr lang="uk-UA" sz="2800" b="1" dirty="0">
                <a:solidFill>
                  <a:srgbClr val="0070C0"/>
                </a:solidFill>
              </a:rPr>
              <a:t>М-ТЕСТУ </a:t>
            </a:r>
            <a:r>
              <a:rPr lang="uk-UA" sz="2800" b="1" dirty="0" smtClean="0">
                <a:solidFill>
                  <a:srgbClr val="0070C0"/>
                </a:solidFill>
              </a:rPr>
              <a:t>ТА </a:t>
            </a:r>
            <a:r>
              <a:rPr lang="uk-UA" sz="2800" b="1" dirty="0">
                <a:solidFill>
                  <a:srgbClr val="0070C0"/>
                </a:solidFill>
              </a:rPr>
              <a:t>ОБГОВОРЕННІ АНАЛІЗУ РЕГУЛЯТОРНОГО </a:t>
            </a:r>
            <a:r>
              <a:rPr lang="uk-UA" sz="2800" b="1" dirty="0" smtClean="0">
                <a:solidFill>
                  <a:srgbClr val="0070C0"/>
                </a:solidFill>
              </a:rPr>
              <a:t>ВПЛИВУ, </a:t>
            </a:r>
            <a:endParaRPr lang="uk-UA" sz="2800" b="1" dirty="0">
              <a:solidFill>
                <a:srgbClr val="0070C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Tx/>
              <a:buChar char="-"/>
            </a:pPr>
            <a:r>
              <a:rPr lang="uk-UA" sz="2800" b="1" dirty="0">
                <a:solidFill>
                  <a:srgbClr val="0070C0"/>
                </a:solidFill>
              </a:rPr>
              <a:t>ПІД ЧАС ВІДСТЕЖЕННЯ РЕЗУЛЬТАТИВНОСТІ РЕГУЛЯТОРНИХ </a:t>
            </a:r>
            <a:r>
              <a:rPr lang="uk-UA" sz="2800" b="1" dirty="0" smtClean="0">
                <a:solidFill>
                  <a:srgbClr val="0070C0"/>
                </a:solidFill>
              </a:rPr>
              <a:t>АКТІВ (ОСОБЛИВО</a:t>
            </a:r>
            <a:r>
              <a:rPr lang="uk-UA" sz="2800" b="1" dirty="0">
                <a:solidFill>
                  <a:srgbClr val="0070C0"/>
                </a:solidFill>
              </a:rPr>
              <a:t>! ПІД ЧАС </a:t>
            </a:r>
            <a:r>
              <a:rPr lang="uk-UA" sz="2800" b="1" dirty="0" smtClean="0">
                <a:solidFill>
                  <a:srgbClr val="0070C0"/>
                </a:solidFill>
              </a:rPr>
              <a:t>ВІДСТЕЖЕННЯ).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C:\Users\Юрий\Pictures\Ashampoo Snap 10\USAID-LOGO-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94" y="620688"/>
            <a:ext cx="1656184" cy="48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Юрий\Pictures\Ashampoo Snap 10\CLC_u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15046"/>
            <a:ext cx="2075333" cy="69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4490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  <a:extLst>
              <a:ext uri="{BEBA8EAE-BF5A-486C-A8C5-ECC9F3942E4B}">
                <a14:imgProps xmlns:a14="http://schemas.microsoft.com/office/drawing/2010/main">
                  <a14:imgLayer r:embed="rId4"/>
                </a14:imgProps>
              </a:ext>
            </a:extLst>
          </a:blip>
          <a:srcRect/>
          <a:stretch>
            <a:fillRect l="-17000" t="-8000" r="-17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1152128"/>
          </a:xfrm>
        </p:spPr>
        <p:txBody>
          <a:bodyPr/>
          <a:lstStyle/>
          <a:p>
            <a:r>
              <a:rPr lang="uk-UA" sz="3600" b="1" dirty="0" smtClean="0">
                <a:solidFill>
                  <a:srgbClr val="0070C0"/>
                </a:solidFill>
              </a:rPr>
              <a:t>частина перша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137323"/>
          </a:xfrm>
        </p:spPr>
        <p:txBody>
          <a:bodyPr/>
          <a:lstStyle/>
          <a:p>
            <a:pPr marL="0" indent="0">
              <a:buNone/>
            </a:pPr>
            <a:endParaRPr lang="uk-UA" dirty="0" smtClean="0"/>
          </a:p>
          <a:p>
            <a:pPr marL="0" indent="0" algn="ctr">
              <a:buNone/>
            </a:pPr>
            <a:r>
              <a:rPr lang="uk-UA" b="1" dirty="0" smtClean="0"/>
              <a:t> </a:t>
            </a:r>
            <a:r>
              <a:rPr lang="uk-UA" b="1" dirty="0" smtClean="0">
                <a:solidFill>
                  <a:srgbClr val="0070C0"/>
                </a:solidFill>
              </a:rPr>
              <a:t>РОЗРАХУНОК СТАНДАРТНИХ ВИТРАТ ЩОДО  ВИКОНАННЯ  РЕГУЛЮВАННЯ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2380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579" y="620688"/>
            <a:ext cx="12241360" cy="6885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55312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332656"/>
            <a:ext cx="13033448" cy="73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0113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/>
          <a:lstStyle/>
          <a:p>
            <a:pPr marL="0" indent="0">
              <a:buNone/>
            </a:pPr>
            <a:endParaRPr lang="uk-UA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uk-UA" sz="3600" b="1" dirty="0" smtClean="0">
                <a:solidFill>
                  <a:srgbClr val="0070C0"/>
                </a:solidFill>
              </a:rPr>
              <a:t>ФІНАНСУВАННЯ МАЛОГО ПІДПРИЄМНИЦТВА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621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9801" y="-126776"/>
            <a:ext cx="12417380" cy="69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496" y="4275883"/>
            <a:ext cx="7344816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uk-UA" sz="3200" b="1" dirty="0" smtClean="0">
                <a:solidFill>
                  <a:srgbClr val="0070C0"/>
                </a:solidFill>
              </a:rPr>
              <a:t>                             частина </a:t>
            </a:r>
            <a:r>
              <a:rPr lang="uk-UA" sz="3200" b="1" dirty="0">
                <a:solidFill>
                  <a:srgbClr val="0070C0"/>
                </a:solidFill>
              </a:rPr>
              <a:t>друга</a:t>
            </a:r>
          </a:p>
          <a:p>
            <a:pPr lvl="0">
              <a:spcBef>
                <a:spcPct val="20000"/>
              </a:spcBef>
            </a:pPr>
            <a:r>
              <a:rPr lang="uk-UA" sz="3200" b="1" dirty="0">
                <a:solidFill>
                  <a:prstClr val="black"/>
                </a:solidFill>
              </a:rPr>
              <a:t>              </a:t>
            </a:r>
            <a:r>
              <a:rPr lang="uk-UA" sz="3200" b="1" dirty="0">
                <a:solidFill>
                  <a:srgbClr val="0070C0"/>
                </a:solidFill>
              </a:rPr>
              <a:t>ОЦІНКА КОРУПЦІЙНИХ РИЗКІВ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5576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680" y="33123"/>
            <a:ext cx="12289364" cy="691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010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6171" y="-7971"/>
            <a:ext cx="12417379" cy="69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0955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6960" y="260648"/>
            <a:ext cx="12401382" cy="6975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3901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b="5217"/>
          <a:stretch/>
        </p:blipFill>
        <p:spPr>
          <a:xfrm>
            <a:off x="81780" y="46061"/>
            <a:ext cx="8905271" cy="63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02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7728" t="18237" r="17029" b="6390"/>
          <a:stretch/>
        </p:blipFill>
        <p:spPr>
          <a:xfrm>
            <a:off x="747214" y="1"/>
            <a:ext cx="7635923" cy="661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350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780" y="938998"/>
            <a:ext cx="8229600" cy="1143000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0070C0"/>
                </a:solidFill>
              </a:rPr>
              <a:t>ПЕРСПЕКТИВИ ЗАСТОСУВАННЯ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712968" cy="4525963"/>
          </a:xfrm>
        </p:spPr>
        <p:txBody>
          <a:bodyPr>
            <a:normAutofit/>
          </a:bodyPr>
          <a:lstStyle/>
          <a:p>
            <a:endParaRPr lang="uk-UA" b="1" dirty="0" smtClean="0">
              <a:solidFill>
                <a:srgbClr val="0070C0"/>
              </a:solidFill>
            </a:endParaRPr>
          </a:p>
          <a:p>
            <a:r>
              <a:rPr lang="en-US" b="1" dirty="0" smtClean="0">
                <a:solidFill>
                  <a:srgbClr val="0070C0"/>
                </a:solidFill>
              </a:rPr>
              <a:t>ONE IN ONE/TWO OUT</a:t>
            </a:r>
            <a:r>
              <a:rPr lang="uk-UA" b="1" dirty="0" smtClean="0">
                <a:solidFill>
                  <a:srgbClr val="0070C0"/>
                </a:solidFill>
              </a:rPr>
              <a:t> – ПРИНЦИП ПРОПОРЦІЙНОГО ЗМЕНШЕННЯ </a:t>
            </a:r>
            <a:endParaRPr lang="en-US" b="1" dirty="0" smtClean="0">
              <a:solidFill>
                <a:srgbClr val="0070C0"/>
              </a:solidFill>
            </a:endParaRPr>
          </a:p>
          <a:p>
            <a:r>
              <a:rPr lang="uk-UA" b="1" dirty="0" smtClean="0">
                <a:solidFill>
                  <a:srgbClr val="0070C0"/>
                </a:solidFill>
              </a:rPr>
              <a:t>ПЛАНОВЕ ЗМЕНШЕННЯ АДМІНІСТРАТИВНОГО НАВАНТАЖЕННЯ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b="1" dirty="0" smtClean="0">
                <a:solidFill>
                  <a:srgbClr val="0070C0"/>
                </a:solidFill>
              </a:rPr>
              <a:t>ЗАБЕЗПЕЧЕННЯ РЕЗУЛЬТАТИВНОЇ УЧАСТІ ТА РЕАЛЬНОГО ВПЛИВУ – ОСНОВА ДЛЯ ОБ</a:t>
            </a:r>
            <a:r>
              <a:rPr lang="uk-UA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’</a:t>
            </a:r>
            <a:r>
              <a:rPr lang="uk-UA" b="1" dirty="0" smtClean="0">
                <a:solidFill>
                  <a:srgbClr val="0070C0"/>
                </a:solidFill>
              </a:rPr>
              <a:t>ЄДНАННЯ ГРОМАДСЬКОСТІ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Picture 2" descr="C:\Users\Юрий\Pictures\Ashampoo Snap 10\USAID-LOGO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35" y="260648"/>
            <a:ext cx="1656184" cy="48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Юрий\Pictures\Ashampoo Snap 10\CLC_u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047" y="210405"/>
            <a:ext cx="2075333" cy="69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8838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Юрий\Pictures\Ashampoo Snap 10\USAID-LOGO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45428"/>
            <a:ext cx="2339975" cy="68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Юрий\Pictures\Ashampoo Snap 10\CLC_u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980728"/>
            <a:ext cx="3024336" cy="101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Юрий\Pictures\Ashampoo Snap 10\CIPE-Logo-print-qualit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224" y="764704"/>
            <a:ext cx="1800200" cy="171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5021277"/>
            <a:ext cx="41279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mtest@clc.com.ua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51772" y="4293096"/>
            <a:ext cx="48113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http://mtest.com.ua/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35398" y="2852936"/>
            <a:ext cx="52440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467A"/>
                </a:solidFill>
              </a:rPr>
              <a:t>ДЯКУЄМО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2564999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17635</TotalTime>
  <Words>310</Words>
  <Application>Microsoft Office PowerPoint</Application>
  <PresentationFormat>Экран (4:3)</PresentationFormat>
  <Paragraphs>67</Paragraphs>
  <Slides>21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ОНЛАЙН  КАЛЬКУЛЯТОР СКЛАДАЄТЬСЯ          З ДВОХ ЧАСТИН.  </vt:lpstr>
      <vt:lpstr>Презентация PowerPoint</vt:lpstr>
      <vt:lpstr>Презентация PowerPoint</vt:lpstr>
      <vt:lpstr> ТОМУ РЕЗУЛЬТАТИ ОЦІНКИ КОРУПЦІЙНИХ РИЗИКІВ ЗАСТОСОВУЮТЬСЯ: </vt:lpstr>
      <vt:lpstr>Презентация PowerPoint</vt:lpstr>
      <vt:lpstr>частина перша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ПЕРСПЕКТИВИ ЗАСТОСУВАННЯ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</dc:creator>
  <cp:lastModifiedBy>Юрий</cp:lastModifiedBy>
  <cp:revision>116</cp:revision>
  <cp:lastPrinted>2017-07-10T07:21:06Z</cp:lastPrinted>
  <dcterms:created xsi:type="dcterms:W3CDTF">2017-06-23T09:58:54Z</dcterms:created>
  <dcterms:modified xsi:type="dcterms:W3CDTF">2017-07-10T12:38:12Z</dcterms:modified>
</cp:coreProperties>
</file>